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 id="2147483670" r:id="rId2"/>
    <p:sldMasterId id="2147483677" r:id="rId3"/>
  </p:sldMasterIdLst>
  <p:notesMasterIdLst>
    <p:notesMasterId r:id="rId49"/>
  </p:notesMasterIdLst>
  <p:sldIdLst>
    <p:sldId id="256" r:id="rId4"/>
    <p:sldId id="257" r:id="rId5"/>
    <p:sldId id="312" r:id="rId6"/>
    <p:sldId id="258" r:id="rId7"/>
    <p:sldId id="259" r:id="rId8"/>
    <p:sldId id="300" r:id="rId9"/>
    <p:sldId id="301" r:id="rId10"/>
    <p:sldId id="302" r:id="rId11"/>
    <p:sldId id="303" r:id="rId12"/>
    <p:sldId id="304" r:id="rId13"/>
    <p:sldId id="305" r:id="rId14"/>
    <p:sldId id="306" r:id="rId15"/>
    <p:sldId id="307" r:id="rId16"/>
    <p:sldId id="308" r:id="rId17"/>
    <p:sldId id="309" r:id="rId18"/>
    <p:sldId id="270" r:id="rId19"/>
    <p:sldId id="271" r:id="rId20"/>
    <p:sldId id="272" r:id="rId21"/>
    <p:sldId id="273" r:id="rId22"/>
    <p:sldId id="274" r:id="rId23"/>
    <p:sldId id="275" r:id="rId24"/>
    <p:sldId id="276" r:id="rId25"/>
    <p:sldId id="277" r:id="rId26"/>
    <p:sldId id="310" r:id="rId27"/>
    <p:sldId id="278" r:id="rId28"/>
    <p:sldId id="279" r:id="rId29"/>
    <p:sldId id="280" r:id="rId30"/>
    <p:sldId id="281"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11" r:id="rId4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9CFF"/>
    <a:srgbClr val="3D7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68871" autoAdjust="0"/>
  </p:normalViewPr>
  <p:slideViewPr>
    <p:cSldViewPr snapToGrid="0" snapToObjects="1">
      <p:cViewPr>
        <p:scale>
          <a:sx n="80" d="100"/>
          <a:sy n="80" d="100"/>
        </p:scale>
        <p:origin x="-149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476896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solidFill>
                  <a:schemeClr val="dk1"/>
                </a:solidFill>
              </a:rPr>
              <a:t>Image Source: </a:t>
            </a:r>
            <a:r>
              <a:rPr lang="en-US" sz="1100" kern="1200" dirty="0" smtClean="0">
                <a:solidFill>
                  <a:schemeClr val="tx1"/>
                </a:solidFill>
                <a:latin typeface="+mn-lt"/>
                <a:ea typeface="+mn-ea"/>
                <a:cs typeface="+mn-cs"/>
              </a:rPr>
              <a:t>http://</a:t>
            </a:r>
            <a:r>
              <a:rPr lang="en-US" sz="1100" kern="1200" dirty="0" err="1" smtClean="0">
                <a:solidFill>
                  <a:schemeClr val="tx1"/>
                </a:solidFill>
                <a:latin typeface="+mn-lt"/>
                <a:ea typeface="+mn-ea"/>
                <a:cs typeface="+mn-cs"/>
              </a:rPr>
              <a:t>hdl.loc.gov</a:t>
            </a:r>
            <a:r>
              <a:rPr lang="en-US" sz="1100" kern="1200" dirty="0" smtClean="0">
                <a:solidFill>
                  <a:schemeClr val="tx1"/>
                </a:solidFill>
                <a:latin typeface="+mn-lt"/>
                <a:ea typeface="+mn-ea"/>
                <a:cs typeface="+mn-cs"/>
              </a:rPr>
              <a:t>/</a:t>
            </a:r>
            <a:r>
              <a:rPr lang="en-US" sz="1100" kern="1200" dirty="0" err="1" smtClean="0">
                <a:solidFill>
                  <a:schemeClr val="tx1"/>
                </a:solidFill>
                <a:latin typeface="+mn-lt"/>
                <a:ea typeface="+mn-ea"/>
                <a:cs typeface="+mn-cs"/>
              </a:rPr>
              <a:t>loc.pnp</a:t>
            </a:r>
            <a:r>
              <a:rPr lang="en-US" sz="1100" kern="1200" dirty="0" smtClean="0">
                <a:solidFill>
                  <a:schemeClr val="tx1"/>
                </a:solidFill>
                <a:latin typeface="+mn-lt"/>
                <a:ea typeface="+mn-ea"/>
                <a:cs typeface="+mn-cs"/>
              </a:rPr>
              <a:t>/det.4a24400</a:t>
            </a:r>
          </a:p>
          <a:p>
            <a:r>
              <a:rPr lang="en-US" sz="1100" kern="1200" dirty="0" smtClean="0">
                <a:solidFill>
                  <a:schemeClr val="tx1"/>
                </a:solidFill>
                <a:latin typeface="+mn-lt"/>
                <a:ea typeface="+mn-ea"/>
                <a:cs typeface="+mn-cs"/>
              </a:rPr>
              <a:t>Entrance to subway, Harvard Square, Cambridge, Mass.</a:t>
            </a:r>
          </a:p>
          <a:p>
            <a:r>
              <a:rPr lang="en-US" sz="1100" kern="1200" dirty="0" smtClean="0">
                <a:solidFill>
                  <a:schemeClr val="tx1"/>
                </a:solidFill>
                <a:latin typeface="+mn-lt"/>
                <a:ea typeface="+mn-ea"/>
                <a:cs typeface="+mn-cs"/>
              </a:rPr>
              <a:t>Detroit Publishing Company Photograph Collection</a:t>
            </a:r>
          </a:p>
          <a:p>
            <a:r>
              <a:rPr lang="en-US" sz="1100" kern="1200" dirty="0" smtClean="0">
                <a:solidFill>
                  <a:schemeClr val="tx1"/>
                </a:solidFill>
                <a:latin typeface="+mn-lt"/>
                <a:ea typeface="+mn-ea"/>
                <a:cs typeface="+mn-cs"/>
              </a:rPr>
              <a:t>Library of Congress Prints and Photographs Division </a:t>
            </a:r>
          </a:p>
          <a:p>
            <a:r>
              <a:rPr lang="en-US" sz="1100" kern="1200" dirty="0" smtClean="0">
                <a:solidFill>
                  <a:schemeClr val="tx1"/>
                </a:solidFill>
                <a:latin typeface="+mn-lt"/>
                <a:ea typeface="+mn-ea"/>
                <a:cs typeface="+mn-cs"/>
              </a:rPr>
              <a:t>Washington, D.C. 20540 USA</a:t>
            </a:r>
            <a:endParaRPr lang="en"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sz="1200" dirty="0">
              <a:solidFill>
                <a:schemeClr val="dk1"/>
              </a:solidFill>
            </a:endParaRPr>
          </a:p>
          <a:p>
            <a:endParaRPr lang="en" sz="1200" dirty="0">
              <a:solidFill>
                <a:schemeClr val="dk1"/>
              </a:solidFill>
            </a:endParaRPr>
          </a:p>
          <a:p>
            <a:endParaRPr lang="en" sz="1200"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Source: http://</a:t>
            </a:r>
            <a:r>
              <a:rPr lang="en-US" dirty="0" err="1" smtClean="0"/>
              <a:t>stereo.nypl.org</a:t>
            </a:r>
            <a:r>
              <a:rPr lang="en-US" dirty="0" smtClean="0"/>
              <a:t>/view/40306</a:t>
            </a: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04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Source: http://</a:t>
            </a:r>
            <a:r>
              <a:rPr lang="en-US" dirty="0" err="1" smtClean="0"/>
              <a:t>stereo.nypl.org</a:t>
            </a:r>
            <a:r>
              <a:rPr lang="en-US" dirty="0" smtClean="0"/>
              <a:t>/view/44836</a:t>
            </a:r>
            <a:endParaRPr lang="e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smtClean="0"/>
              <a:t>Source: </a:t>
            </a:r>
            <a:r>
              <a:rPr lang="en-US" dirty="0" err="1" smtClean="0"/>
              <a:t>Khanh</a:t>
            </a:r>
            <a:r>
              <a:rPr lang="en-US" dirty="0" smtClean="0"/>
              <a:t> </a:t>
            </a:r>
            <a:r>
              <a:rPr lang="en-US" dirty="0" err="1" smtClean="0"/>
              <a:t>Hmoong</a:t>
            </a:r>
            <a:r>
              <a:rPr lang="en-US" dirty="0" smtClean="0"/>
              <a:t>. </a:t>
            </a:r>
            <a:r>
              <a:rPr lang="nl-NL" sz="1100" kern="1200" dirty="0" err="1" smtClean="0">
                <a:solidFill>
                  <a:schemeClr val="tx1"/>
                </a:solidFill>
                <a:latin typeface="+mn-lt"/>
                <a:ea typeface="+mn-ea"/>
                <a:cs typeface="+mn-cs"/>
              </a:rPr>
              <a:t>https</a:t>
            </a:r>
            <a:r>
              <a:rPr lang="nl-NL" sz="1100" kern="1200" dirty="0" smtClean="0">
                <a:solidFill>
                  <a:schemeClr val="tx1"/>
                </a:solidFill>
                <a:latin typeface="+mn-lt"/>
                <a:ea typeface="+mn-ea"/>
                <a:cs typeface="+mn-cs"/>
              </a:rPr>
              <a:t>://</a:t>
            </a:r>
            <a:r>
              <a:rPr lang="nl-NL" sz="1100" kern="1200" dirty="0" err="1" smtClean="0">
                <a:solidFill>
                  <a:schemeClr val="tx1"/>
                </a:solidFill>
                <a:latin typeface="+mn-lt"/>
                <a:ea typeface="+mn-ea"/>
                <a:cs typeface="+mn-cs"/>
              </a:rPr>
              <a:t>www.flickr.com</a:t>
            </a:r>
            <a:r>
              <a:rPr lang="nl-NL" sz="1100" kern="1200" dirty="0" smtClean="0">
                <a:solidFill>
                  <a:schemeClr val="tx1"/>
                </a:solidFill>
                <a:latin typeface="+mn-lt"/>
                <a:ea typeface="+mn-ea"/>
                <a:cs typeface="+mn-cs"/>
              </a:rPr>
              <a:t>/</a:t>
            </a:r>
            <a:r>
              <a:rPr lang="nl-NL" sz="1100" kern="1200" dirty="0" err="1" smtClean="0">
                <a:solidFill>
                  <a:schemeClr val="tx1"/>
                </a:solidFill>
                <a:latin typeface="+mn-lt"/>
                <a:ea typeface="+mn-ea"/>
                <a:cs typeface="+mn-cs"/>
              </a:rPr>
              <a:t>photos</a:t>
            </a:r>
            <a:r>
              <a:rPr lang="nl-NL" sz="1100" kern="1200" dirty="0" smtClean="0">
                <a:solidFill>
                  <a:schemeClr val="tx1"/>
                </a:solidFill>
                <a:latin typeface="+mn-lt"/>
                <a:ea typeface="+mn-ea"/>
                <a:cs typeface="+mn-cs"/>
              </a:rPr>
              <a:t>/</a:t>
            </a:r>
            <a:r>
              <a:rPr lang="nl-NL" sz="1100" kern="1200" dirty="0" err="1" smtClean="0">
                <a:solidFill>
                  <a:schemeClr val="tx1"/>
                </a:solidFill>
                <a:latin typeface="+mn-lt"/>
                <a:ea typeface="+mn-ea"/>
                <a:cs typeface="+mn-cs"/>
              </a:rPr>
              <a:t>hmoong</a:t>
            </a:r>
            <a:r>
              <a:rPr lang="nl-NL" sz="1100" kern="1200" dirty="0" smtClean="0">
                <a:solidFill>
                  <a:schemeClr val="tx1"/>
                </a:solidFill>
                <a:latin typeface="+mn-lt"/>
                <a:ea typeface="+mn-ea"/>
                <a:cs typeface="+mn-cs"/>
              </a:rPr>
              <a:t>/6537668163/in/set-72157627891376819/</a:t>
            </a:r>
            <a:endParaRPr lang="e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2400"/>
              </a:spcBef>
              <a:spcAft>
                <a:spcPts val="600"/>
              </a:spcAft>
              <a:buNone/>
            </a:pPr>
            <a:r>
              <a:rPr lang="en-US" dirty="0" smtClean="0"/>
              <a:t>Source: Shawn Clover.</a:t>
            </a:r>
            <a:r>
              <a:rPr lang="en-US" baseline="0" dirty="0" smtClean="0"/>
              <a:t> http://d18d6t8kszgyle.cloudfront.net/</a:t>
            </a:r>
            <a:r>
              <a:rPr lang="en-US" baseline="0" dirty="0" err="1" smtClean="0"/>
              <a:t>wp</a:t>
            </a:r>
            <a:r>
              <a:rPr lang="en-US" baseline="0" dirty="0" smtClean="0"/>
              <a:t>-content/uploads/28-market-and-jones2-480x480.jpg</a:t>
            </a:r>
            <a:endParaRPr lang="e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Source: http://</a:t>
            </a:r>
            <a:r>
              <a:rPr lang="en-US" dirty="0" err="1" smtClean="0"/>
              <a:t>stereo.nypl.org</a:t>
            </a:r>
            <a:r>
              <a:rPr lang="en-US" dirty="0" smtClean="0"/>
              <a:t>/view/44836</a:t>
            </a:r>
            <a:endParaRPr lang="en" dirty="0" smtClean="0"/>
          </a:p>
          <a:p>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endParaRPr lang="e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endParaRPr lang="e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292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Clr>
                <a:schemeClr val="dk1"/>
              </a:buClr>
              <a:buSzPct val="100000"/>
              <a:buFont typeface="Arial"/>
              <a:buNone/>
            </a:pPr>
            <a:endParaRPr lang="e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endParaRPr lang="e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1006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41"/>
            <a:ext cx="7772400" cy="1046399"/>
          </a:xfrm>
          <a:prstGeom prst="rect">
            <a:avLst/>
          </a:prstGeom>
        </p:spPr>
        <p:txBody>
          <a:bodyPr lIns="91425" tIns="91425" rIns="91425" bIns="91425" anchor="t" anchorCtr="0"/>
          <a:lstStyle>
            <a:lvl1pPr marL="0" algn="ctr">
              <a:spcBef>
                <a:spcPts val="0"/>
              </a:spcBef>
              <a:buClr>
                <a:schemeClr val="lt2"/>
              </a:buClr>
              <a:buNone/>
              <a:defRPr>
                <a:solidFill>
                  <a:schemeClr val="lt2"/>
                </a:solidFill>
              </a:defRPr>
            </a:lvl1pPr>
            <a:lvl2pPr marL="0" indent="190500" algn="ctr">
              <a:spcBef>
                <a:spcPts val="0"/>
              </a:spcBef>
              <a:buClr>
                <a:schemeClr val="lt2"/>
              </a:buClr>
              <a:buSzPct val="100000"/>
              <a:buNone/>
              <a:defRPr sz="3000">
                <a:solidFill>
                  <a:schemeClr val="lt2"/>
                </a:solidFill>
              </a:defRPr>
            </a:lvl2pPr>
            <a:lvl3pPr marL="0" indent="190500" algn="ctr">
              <a:spcBef>
                <a:spcPts val="0"/>
              </a:spcBef>
              <a:buClr>
                <a:schemeClr val="lt2"/>
              </a:buClr>
              <a:buSzPct val="100000"/>
              <a:buNone/>
              <a:defRPr sz="3000">
                <a:solidFill>
                  <a:schemeClr val="lt2"/>
                </a:solidFill>
              </a:defRPr>
            </a:lvl3pPr>
            <a:lvl4pPr marL="0" indent="190500" algn="ctr">
              <a:spcBef>
                <a:spcPts val="0"/>
              </a:spcBef>
              <a:buClr>
                <a:schemeClr val="lt2"/>
              </a:buClr>
              <a:buSzPct val="100000"/>
              <a:buNone/>
              <a:defRPr sz="3000">
                <a:solidFill>
                  <a:schemeClr val="lt2"/>
                </a:solidFill>
              </a:defRPr>
            </a:lvl4pPr>
            <a:lvl5pPr marL="0" indent="190500" algn="ctr">
              <a:spcBef>
                <a:spcPts val="0"/>
              </a:spcBef>
              <a:buClr>
                <a:schemeClr val="lt2"/>
              </a:buClr>
              <a:buSzPct val="100000"/>
              <a:buNone/>
              <a:defRPr sz="3000">
                <a:solidFill>
                  <a:schemeClr val="lt2"/>
                </a:solidFill>
              </a:defRPr>
            </a:lvl5pPr>
            <a:lvl6pPr marL="0" indent="190500" algn="ctr">
              <a:spcBef>
                <a:spcPts val="0"/>
              </a:spcBef>
              <a:buClr>
                <a:schemeClr val="lt2"/>
              </a:buClr>
              <a:buSzPct val="100000"/>
              <a:buNone/>
              <a:defRPr sz="3000">
                <a:solidFill>
                  <a:schemeClr val="lt2"/>
                </a:solidFill>
              </a:defRPr>
            </a:lvl6pPr>
            <a:lvl7pPr marL="0" indent="190500" algn="ctr">
              <a:spcBef>
                <a:spcPts val="0"/>
              </a:spcBef>
              <a:buClr>
                <a:schemeClr val="lt2"/>
              </a:buClr>
              <a:buSzPct val="100000"/>
              <a:buNone/>
              <a:defRPr sz="3000">
                <a:solidFill>
                  <a:schemeClr val="lt2"/>
                </a:solidFill>
              </a:defRPr>
            </a:lvl7pPr>
            <a:lvl8pPr marL="0" indent="190500" algn="ctr">
              <a:spcBef>
                <a:spcPts val="0"/>
              </a:spcBef>
              <a:buClr>
                <a:schemeClr val="lt2"/>
              </a:buClr>
              <a:buSzPct val="100000"/>
              <a:buNone/>
              <a:defRPr sz="3000">
                <a:solidFill>
                  <a:schemeClr val="lt2"/>
                </a:solidFill>
              </a:defRPr>
            </a:lvl8pPr>
            <a:lvl9pPr marL="0" indent="190500" algn="ctr">
              <a:spcBef>
                <a:spcPts val="0"/>
              </a:spcBef>
              <a:buClr>
                <a:schemeClr val="lt2"/>
              </a:buClr>
              <a:buSzPct val="100000"/>
              <a:buNone/>
              <a:defRPr sz="3000">
                <a:solidFill>
                  <a:schemeClr val="lt2"/>
                </a:solidFill>
              </a:defRPr>
            </a:lvl9pPr>
          </a:lstStyle>
          <a:p>
            <a:endParaRPr/>
          </a:p>
        </p:txBody>
      </p:sp>
      <p:sp>
        <p:nvSpPr>
          <p:cNvPr id="9" name="Shape 9"/>
          <p:cNvSpPr txBox="1">
            <a:spLocks noGrp="1"/>
          </p:cNvSpPr>
          <p:nvPr>
            <p:ph type="ctrTitle"/>
          </p:nvPr>
        </p:nvSpPr>
        <p:spPr>
          <a:xfrm>
            <a:off x="685800" y="2111126"/>
            <a:ext cx="7772400" cy="15463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9"/>
            <a:ext cx="8229600" cy="692700"/>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4" y="1869143"/>
            <a:ext cx="7770813" cy="425702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2"/>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803" y="5257801"/>
            <a:ext cx="7770813" cy="874059"/>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
        <p:nvSpPr>
          <p:cNvPr id="8" name="Picture Placeholder 7"/>
          <p:cNvSpPr>
            <a:spLocks noGrp="1"/>
          </p:cNvSpPr>
          <p:nvPr>
            <p:ph type="pic" sz="quarter" idx="13"/>
          </p:nvPr>
        </p:nvSpPr>
        <p:spPr>
          <a:xfrm rot="21540000">
            <a:off x="2056200" y="424651"/>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4"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4" y="2756650"/>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4" y="121026"/>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41"/>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41"/>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4" y="121026"/>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1"/>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4"/>
            <a:ext cx="3611880" cy="614083"/>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1"/>
            <a:ext cx="3611880" cy="3687763"/>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8" name="Footer Placeholder 7"/>
          <p:cNvSpPr>
            <a:spLocks noGrp="1"/>
          </p:cNvSpPr>
          <p:nvPr>
            <p:ph type="ftr" sz="quarter" idx="11"/>
          </p:nvPr>
        </p:nvSpPr>
        <p:spPr/>
        <p:txBody>
          <a:bodyPr/>
          <a:lstStyle/>
          <a:p>
            <a:endParaRPr lang="en-US">
              <a:solidFill>
                <a:prstClr val="white">
                  <a:tint val="75000"/>
                </a:prstClr>
              </a:solidFill>
              <a:latin typeface="Calisto MT"/>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4" name="Footer Placeholder 3"/>
          <p:cNvSpPr>
            <a:spLocks noGrp="1"/>
          </p:cNvSpPr>
          <p:nvPr>
            <p:ph type="ftr" sz="quarter" idx="11"/>
          </p:nvPr>
        </p:nvSpPr>
        <p:spPr/>
        <p:txBody>
          <a:bodyPr/>
          <a:lstStyle/>
          <a:p>
            <a:endParaRPr lang="en-US">
              <a:solidFill>
                <a:prstClr val="white">
                  <a:tint val="75000"/>
                </a:prstClr>
              </a:solidFill>
              <a:latin typeface="Calisto MT"/>
            </a:endParaRPr>
          </a:p>
        </p:txBody>
      </p:sp>
      <p:sp>
        <p:nvSpPr>
          <p:cNvPr id="5" name="Slide Number Placeholder 4"/>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3"/>
            <a:ext cx="82296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3" name="Footer Placeholder 2"/>
          <p:cNvSpPr>
            <a:spLocks noGrp="1"/>
          </p:cNvSpPr>
          <p:nvPr>
            <p:ph type="ftr" sz="quarter" idx="11"/>
          </p:nvPr>
        </p:nvSpPr>
        <p:spPr/>
        <p:txBody>
          <a:bodyPr/>
          <a:lstStyle/>
          <a:p>
            <a:endParaRPr lang="en-US">
              <a:solidFill>
                <a:prstClr val="white">
                  <a:tint val="75000"/>
                </a:prstClr>
              </a:solidFill>
              <a:latin typeface="Calisto MT"/>
            </a:endParaRPr>
          </a:p>
        </p:txBody>
      </p:sp>
      <p:sp>
        <p:nvSpPr>
          <p:cNvPr id="4" name="Slide Number Placeholder 3"/>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49"/>
            <a:ext cx="3657600" cy="1162051"/>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1"/>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90"/>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202"/>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601"/>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601"/>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6" name="Footer Placeholder 5"/>
          <p:cNvSpPr>
            <a:spLocks noGrp="1"/>
          </p:cNvSpPr>
          <p:nvPr>
            <p:ph type="ftr" sz="quarter" idx="11"/>
          </p:nvPr>
        </p:nvSpPr>
        <p:spPr/>
        <p:txBody>
          <a:bodyPr/>
          <a:lstStyle/>
          <a:p>
            <a:endParaRPr lang="en-US">
              <a:solidFill>
                <a:prstClr val="white">
                  <a:tint val="75000"/>
                </a:prstClr>
              </a:solidFill>
              <a:latin typeface="Calisto MT"/>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1"/>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1"/>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solidFill>
                  <a:prstClr val="white">
                    <a:tint val="75000"/>
                  </a:prstClr>
                </a:solidFill>
                <a:latin typeface="Calisto MT"/>
              </a:rPr>
              <a:pPr/>
              <a:t>4/17/14</a:t>
            </a:fld>
            <a:endParaRPr lang="en-US">
              <a:solidFill>
                <a:prstClr val="white">
                  <a:tint val="75000"/>
                </a:prstClr>
              </a:solidFill>
              <a:latin typeface="Calisto MT"/>
            </a:endParaRPr>
          </a:p>
        </p:txBody>
      </p:sp>
      <p:sp>
        <p:nvSpPr>
          <p:cNvPr id="5" name="Footer Placeholder 4"/>
          <p:cNvSpPr>
            <a:spLocks noGrp="1"/>
          </p:cNvSpPr>
          <p:nvPr>
            <p:ph type="ftr" sz="quarter" idx="11"/>
          </p:nvPr>
        </p:nvSpPr>
        <p:spPr/>
        <p:txBody>
          <a:bodyPr/>
          <a:lstStyle/>
          <a:p>
            <a:endParaRPr lang="en-US">
              <a:solidFill>
                <a:prstClr val="white">
                  <a:tint val="75000"/>
                </a:prstClr>
              </a:solidFill>
              <a:latin typeface="Calisto MT"/>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white">
                    <a:tint val="75000"/>
                  </a:prstClr>
                </a:solidFill>
                <a:latin typeface="Calisto MT"/>
              </a:rPr>
              <a:pPr/>
              <a:t>‹#›</a:t>
            </a:fld>
            <a:endParaRPr lang="en-US">
              <a:solidFill>
                <a:prstClr val="white">
                  <a:tint val="75000"/>
                </a:prstClr>
              </a:solidFill>
              <a:latin typeface="Calisto M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3"/>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3"/>
            <a:ext cx="3994500" cy="49675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2"/>
            <a:ext cx="8229600" cy="692799"/>
          </a:xfrm>
          <a:prstGeom prst="rect">
            <a:avLst/>
          </a:prstGeom>
        </p:spPr>
        <p:txBody>
          <a:bodyPr lIns="91425" tIns="91425" rIns="91425" bIns="91425" anchor="t" anchorCtr="0"/>
          <a:lstStyle>
            <a:lvl1pPr marL="285750" indent="-171450" algn="ctr">
              <a:spcBef>
                <a:spcPts val="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lt2"/>
              </a:buClr>
              <a:buNone/>
              <a:defRPr>
                <a:solidFill>
                  <a:schemeClr val="lt2"/>
                </a:solidFill>
              </a:defRPr>
            </a:lvl1pPr>
            <a:lvl2pPr marL="0" indent="190500" algn="ctr">
              <a:spcBef>
                <a:spcPts val="0"/>
              </a:spcBef>
              <a:buClr>
                <a:schemeClr val="lt2"/>
              </a:buClr>
              <a:buSzPct val="100000"/>
              <a:buNone/>
              <a:defRPr sz="3000">
                <a:solidFill>
                  <a:schemeClr val="lt2"/>
                </a:solidFill>
              </a:defRPr>
            </a:lvl2pPr>
            <a:lvl3pPr marL="0" indent="190500" algn="ctr">
              <a:spcBef>
                <a:spcPts val="0"/>
              </a:spcBef>
              <a:buClr>
                <a:schemeClr val="lt2"/>
              </a:buClr>
              <a:buSzPct val="100000"/>
              <a:buNone/>
              <a:defRPr sz="3000">
                <a:solidFill>
                  <a:schemeClr val="lt2"/>
                </a:solidFill>
              </a:defRPr>
            </a:lvl3pPr>
            <a:lvl4pPr marL="0" indent="190500" algn="ctr">
              <a:spcBef>
                <a:spcPts val="0"/>
              </a:spcBef>
              <a:buClr>
                <a:schemeClr val="lt2"/>
              </a:buClr>
              <a:buSzPct val="100000"/>
              <a:buNone/>
              <a:defRPr sz="3000">
                <a:solidFill>
                  <a:schemeClr val="lt2"/>
                </a:solidFill>
              </a:defRPr>
            </a:lvl4pPr>
            <a:lvl5pPr marL="0" indent="190500" algn="ctr">
              <a:spcBef>
                <a:spcPts val="0"/>
              </a:spcBef>
              <a:buClr>
                <a:schemeClr val="lt2"/>
              </a:buClr>
              <a:buSzPct val="100000"/>
              <a:buNone/>
              <a:defRPr sz="3000">
                <a:solidFill>
                  <a:schemeClr val="lt2"/>
                </a:solidFill>
              </a:defRPr>
            </a:lvl5pPr>
            <a:lvl6pPr marL="0" indent="190500" algn="ctr">
              <a:spcBef>
                <a:spcPts val="0"/>
              </a:spcBef>
              <a:buClr>
                <a:schemeClr val="lt2"/>
              </a:buClr>
              <a:buSzPct val="100000"/>
              <a:buNone/>
              <a:defRPr sz="3000">
                <a:solidFill>
                  <a:schemeClr val="lt2"/>
                </a:solidFill>
              </a:defRPr>
            </a:lvl6pPr>
            <a:lvl7pPr marL="0" indent="190500" algn="ctr">
              <a:spcBef>
                <a:spcPts val="0"/>
              </a:spcBef>
              <a:buClr>
                <a:schemeClr val="lt2"/>
              </a:buClr>
              <a:buSzPct val="100000"/>
              <a:buNone/>
              <a:defRPr sz="3000">
                <a:solidFill>
                  <a:schemeClr val="lt2"/>
                </a:solidFill>
              </a:defRPr>
            </a:lvl7pPr>
            <a:lvl8pPr marL="0" indent="190500" algn="ctr">
              <a:spcBef>
                <a:spcPts val="0"/>
              </a:spcBef>
              <a:buClr>
                <a:schemeClr val="lt2"/>
              </a:buClr>
              <a:buSzPct val="100000"/>
              <a:buNone/>
              <a:defRPr sz="3000">
                <a:solidFill>
                  <a:schemeClr val="lt2"/>
                </a:solidFill>
              </a:defRPr>
            </a:lvl8pPr>
            <a:lvl9pPr marL="0" indent="190500" algn="ctr">
              <a:spcBef>
                <a:spcPts val="0"/>
              </a:spcBef>
              <a:buClr>
                <a:schemeClr val="lt2"/>
              </a:buClr>
              <a:buSzPct val="100000"/>
              <a:buNone/>
              <a:defRPr sz="3000">
                <a:solidFill>
                  <a:schemeClr val="lt2"/>
                </a:solidFill>
              </a:defRPr>
            </a:lvl9pPr>
          </a:lstStyle>
          <a:p>
            <a:endParaRPr/>
          </a:p>
        </p:txBody>
      </p:sp>
      <p:sp>
        <p:nvSpPr>
          <p:cNvPr id="9" name="Shape 9"/>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2"/>
            <a:ext cx="82296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5" name="Shape 15"/>
          <p:cNvSpPr txBox="1">
            <a:spLocks noGrp="1"/>
          </p:cNvSpPr>
          <p:nvPr>
            <p:ph type="body" idx="1"/>
          </p:nvPr>
        </p:nvSpPr>
        <p:spPr>
          <a:xfrm>
            <a:off x="457200" y="1600202"/>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2"/>
          </p:nvPr>
        </p:nvSpPr>
        <p:spPr>
          <a:xfrm>
            <a:off x="4692273" y="1600202"/>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slideLayout" Target="../slideLayouts/slideLayout26.xml"/><Relationship Id="rId15" Type="http://schemas.openxmlformats.org/officeDocument/2006/relationships/theme" Target="../theme/theme3.xml"/><Relationship Id="rId16"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3"/>
            <a:ext cx="8229600" cy="4967599"/>
          </a:xfrm>
          <a:prstGeom prst="rect">
            <a:avLst/>
          </a:prstGeom>
        </p:spPr>
        <p:txBody>
          <a:bodyPr lIns="91425" tIns="91425" rIns="91425" bIns="91425" anchor="t" anchorCtr="0"/>
          <a:lstStyle>
            <a:lvl1pPr marL="342900" indent="-152400">
              <a:spcBef>
                <a:spcPts val="600"/>
              </a:spcBef>
              <a:buClr>
                <a:schemeClr val="lt1"/>
              </a:buClr>
              <a:buSzPct val="100000"/>
              <a:defRPr sz="3000">
                <a:solidFill>
                  <a:schemeClr val="lt1"/>
                </a:solidFill>
              </a:defRPr>
            </a:lvl1pPr>
            <a:lvl2pPr marL="742950" indent="-133350">
              <a:spcBef>
                <a:spcPts val="480"/>
              </a:spcBef>
              <a:buClr>
                <a:schemeClr val="lt1"/>
              </a:buClr>
              <a:buSzPct val="100000"/>
              <a:defRPr sz="2400">
                <a:solidFill>
                  <a:schemeClr val="lt1"/>
                </a:solidFill>
              </a:defRPr>
            </a:lvl2pPr>
            <a:lvl3pPr marL="1143000" indent="-76200">
              <a:spcBef>
                <a:spcPts val="480"/>
              </a:spcBef>
              <a:buClr>
                <a:schemeClr val="lt1"/>
              </a:buClr>
              <a:buSzPct val="100000"/>
              <a:defRPr sz="2400">
                <a:solidFill>
                  <a:schemeClr val="lt1"/>
                </a:solidFill>
              </a:defRPr>
            </a:lvl3pPr>
            <a:lvl4pPr marL="1600200" indent="-114300">
              <a:spcBef>
                <a:spcPts val="360"/>
              </a:spcBef>
              <a:buClr>
                <a:schemeClr val="lt1"/>
              </a:buClr>
              <a:buSzPct val="100000"/>
              <a:defRPr sz="1800">
                <a:solidFill>
                  <a:schemeClr val="lt1"/>
                </a:solidFill>
              </a:defRPr>
            </a:lvl4pPr>
            <a:lvl5pPr marL="2057400" indent="-114300">
              <a:spcBef>
                <a:spcPts val="360"/>
              </a:spcBef>
              <a:buClr>
                <a:schemeClr val="lt1"/>
              </a:buClr>
              <a:buSzPct val="100000"/>
              <a:defRPr sz="1800">
                <a:solidFill>
                  <a:schemeClr val="lt1"/>
                </a:solidFill>
              </a:defRPr>
            </a:lvl5pPr>
            <a:lvl6pPr marL="2514600" indent="-114300">
              <a:spcBef>
                <a:spcPts val="360"/>
              </a:spcBef>
              <a:buClr>
                <a:schemeClr val="lt1"/>
              </a:buClr>
              <a:buSzPct val="100000"/>
              <a:defRPr sz="1800">
                <a:solidFill>
                  <a:schemeClr val="lt1"/>
                </a:solidFill>
              </a:defRPr>
            </a:lvl6pPr>
            <a:lvl7pPr marL="2971800" indent="-114300">
              <a:spcBef>
                <a:spcPts val="360"/>
              </a:spcBef>
              <a:buClr>
                <a:schemeClr val="lt1"/>
              </a:buClr>
              <a:buSzPct val="100000"/>
              <a:defRPr sz="1800">
                <a:solidFill>
                  <a:schemeClr val="lt1"/>
                </a:solidFill>
              </a:defRPr>
            </a:lvl7pPr>
            <a:lvl8pPr marL="3429000" indent="-114300">
              <a:spcBef>
                <a:spcPts val="360"/>
              </a:spcBef>
              <a:buClr>
                <a:schemeClr val="lt1"/>
              </a:buClr>
              <a:buSzPct val="100000"/>
              <a:defRPr sz="1800">
                <a:solidFill>
                  <a:schemeClr val="lt1"/>
                </a:solidFill>
              </a:defRPr>
            </a:lvl8pPr>
            <a:lvl9pPr marL="3886200" indent="-114300">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p:spPr>
        <p:txBody>
          <a:bodyPr lIns="91425" tIns="91425" rIns="91425" bIns="91425" anchor="b" anchorCtr="0"/>
          <a:lstStyle>
            <a:lvl1pPr marL="0">
              <a:buClr>
                <a:schemeClr val="lt1"/>
              </a:buClr>
              <a:buSzPct val="100000"/>
              <a:buNone/>
              <a:defRPr sz="3600" b="1">
                <a:solidFill>
                  <a:schemeClr val="lt1"/>
                </a:solidFill>
              </a:defRPr>
            </a:lvl1pPr>
            <a:lvl2pPr marL="0" indent="228600">
              <a:buClr>
                <a:schemeClr val="lt1"/>
              </a:buClr>
              <a:buSzPct val="100000"/>
              <a:buNone/>
              <a:defRPr sz="3600" b="1">
                <a:solidFill>
                  <a:schemeClr val="lt1"/>
                </a:solidFill>
              </a:defRPr>
            </a:lvl2pPr>
            <a:lvl3pPr marL="0" indent="228600">
              <a:buClr>
                <a:schemeClr val="lt1"/>
              </a:buClr>
              <a:buSzPct val="100000"/>
              <a:buNone/>
              <a:defRPr sz="3600" b="1">
                <a:solidFill>
                  <a:schemeClr val="lt1"/>
                </a:solidFill>
              </a:defRPr>
            </a:lvl3pPr>
            <a:lvl4pPr marL="0" indent="228600">
              <a:buClr>
                <a:schemeClr val="lt1"/>
              </a:buClr>
              <a:buSzPct val="100000"/>
              <a:buNone/>
              <a:defRPr sz="3600" b="1">
                <a:solidFill>
                  <a:schemeClr val="lt1"/>
                </a:solidFill>
              </a:defRPr>
            </a:lvl4pPr>
            <a:lvl5pPr marL="0" indent="228600">
              <a:buClr>
                <a:schemeClr val="lt1"/>
              </a:buClr>
              <a:buSzPct val="100000"/>
              <a:buNone/>
              <a:defRPr sz="3600" b="1">
                <a:solidFill>
                  <a:schemeClr val="lt1"/>
                </a:solidFill>
              </a:defRPr>
            </a:lvl5pPr>
            <a:lvl6pPr marL="0" indent="228600">
              <a:buClr>
                <a:schemeClr val="lt1"/>
              </a:buClr>
              <a:buSzPct val="100000"/>
              <a:buNone/>
              <a:defRPr sz="3600" b="1">
                <a:solidFill>
                  <a:schemeClr val="lt1"/>
                </a:solidFill>
              </a:defRPr>
            </a:lvl6pPr>
            <a:lvl7pPr marL="0" indent="228600">
              <a:buClr>
                <a:schemeClr val="lt1"/>
              </a:buClr>
              <a:buSzPct val="100000"/>
              <a:buNone/>
              <a:defRPr sz="3600" b="1">
                <a:solidFill>
                  <a:schemeClr val="lt1"/>
                </a:solidFill>
              </a:defRPr>
            </a:lvl7pPr>
            <a:lvl8pPr marL="0" indent="228600">
              <a:buClr>
                <a:schemeClr val="lt1"/>
              </a:buClr>
              <a:buSzPct val="100000"/>
              <a:buNone/>
              <a:defRPr sz="3600" b="1">
                <a:solidFill>
                  <a:schemeClr val="lt1"/>
                </a:solidFill>
              </a:defRPr>
            </a:lvl8pPr>
            <a:lvl9pPr marL="0" indent="228600">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2"/>
            <a:ext cx="8229600" cy="4967700"/>
          </a:xfrm>
          <a:prstGeom prst="rect">
            <a:avLst/>
          </a:prstGeom>
        </p:spPr>
        <p:txBody>
          <a:bodyPr lIns="91425" tIns="91425" rIns="91425" bIns="91425" anchor="t" anchorCtr="0"/>
          <a:lstStyle>
            <a:lvl1pPr marL="342900" indent="-152400">
              <a:spcBef>
                <a:spcPts val="600"/>
              </a:spcBef>
              <a:buClr>
                <a:schemeClr val="lt1"/>
              </a:buClr>
              <a:buSzPct val="100000"/>
              <a:defRPr sz="3000">
                <a:solidFill>
                  <a:schemeClr val="lt1"/>
                </a:solidFill>
              </a:defRPr>
            </a:lvl1pPr>
            <a:lvl2pPr marL="742950" indent="-133350">
              <a:spcBef>
                <a:spcPts val="480"/>
              </a:spcBef>
              <a:buClr>
                <a:schemeClr val="lt1"/>
              </a:buClr>
              <a:buSzPct val="100000"/>
              <a:defRPr sz="2400">
                <a:solidFill>
                  <a:schemeClr val="lt1"/>
                </a:solidFill>
              </a:defRPr>
            </a:lvl2pPr>
            <a:lvl3pPr marL="1143000" indent="-76200">
              <a:spcBef>
                <a:spcPts val="480"/>
              </a:spcBef>
              <a:buClr>
                <a:schemeClr val="lt1"/>
              </a:buClr>
              <a:buSzPct val="100000"/>
              <a:defRPr sz="2400">
                <a:solidFill>
                  <a:schemeClr val="lt1"/>
                </a:solidFill>
              </a:defRPr>
            </a:lvl3pPr>
            <a:lvl4pPr marL="1600200" indent="-114300">
              <a:spcBef>
                <a:spcPts val="360"/>
              </a:spcBef>
              <a:buClr>
                <a:schemeClr val="lt1"/>
              </a:buClr>
              <a:buSzPct val="100000"/>
              <a:defRPr sz="1800">
                <a:solidFill>
                  <a:schemeClr val="lt1"/>
                </a:solidFill>
              </a:defRPr>
            </a:lvl4pPr>
            <a:lvl5pPr marL="2057400" indent="-114300">
              <a:spcBef>
                <a:spcPts val="360"/>
              </a:spcBef>
              <a:buClr>
                <a:schemeClr val="lt1"/>
              </a:buClr>
              <a:buSzPct val="100000"/>
              <a:defRPr sz="1800">
                <a:solidFill>
                  <a:schemeClr val="lt1"/>
                </a:solidFill>
              </a:defRPr>
            </a:lvl5pPr>
            <a:lvl6pPr marL="2514600" indent="-114300">
              <a:spcBef>
                <a:spcPts val="360"/>
              </a:spcBef>
              <a:buClr>
                <a:schemeClr val="lt1"/>
              </a:buClr>
              <a:buSzPct val="100000"/>
              <a:defRPr sz="1800">
                <a:solidFill>
                  <a:schemeClr val="lt1"/>
                </a:solidFill>
              </a:defRPr>
            </a:lvl6pPr>
            <a:lvl7pPr marL="2971800" indent="-114300">
              <a:spcBef>
                <a:spcPts val="360"/>
              </a:spcBef>
              <a:buClr>
                <a:schemeClr val="lt1"/>
              </a:buClr>
              <a:buSzPct val="100000"/>
              <a:defRPr sz="1800">
                <a:solidFill>
                  <a:schemeClr val="lt1"/>
                </a:solidFill>
              </a:defRPr>
            </a:lvl7pPr>
            <a:lvl8pPr marL="3429000" indent="-114300">
              <a:spcBef>
                <a:spcPts val="360"/>
              </a:spcBef>
              <a:buClr>
                <a:schemeClr val="lt1"/>
              </a:buClr>
              <a:buSzPct val="100000"/>
              <a:defRPr sz="1800">
                <a:solidFill>
                  <a:schemeClr val="lt1"/>
                </a:solidFill>
              </a:defRPr>
            </a:lvl8pPr>
            <a:lvl9pPr marL="3886200" indent="-114300">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4" y="121026"/>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4" y="1752601"/>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2"/>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kern="1200" smtClean="0">
                <a:solidFill>
                  <a:prstClr val="white">
                    <a:tint val="75000"/>
                  </a:prstClr>
                </a:solidFill>
                <a:latin typeface="Calisto MT"/>
                <a:ea typeface="+mn-ea"/>
                <a:cs typeface="+mn-cs"/>
              </a:rPr>
              <a:pPr/>
              <a:t>4/17/14</a:t>
            </a:fld>
            <a:endParaRPr lang="en-US" kern="1200">
              <a:solidFill>
                <a:prstClr val="white">
                  <a:tint val="75000"/>
                </a:prstClr>
              </a:solidFill>
              <a:latin typeface="Calisto MT"/>
              <a:ea typeface="+mn-ea"/>
              <a:cs typeface="+mn-cs"/>
            </a:endParaRPr>
          </a:p>
        </p:txBody>
      </p:sp>
      <p:sp>
        <p:nvSpPr>
          <p:cNvPr id="5" name="Footer Placeholder 4"/>
          <p:cNvSpPr>
            <a:spLocks noGrp="1"/>
          </p:cNvSpPr>
          <p:nvPr>
            <p:ph type="ftr" sz="quarter" idx="3"/>
          </p:nvPr>
        </p:nvSpPr>
        <p:spPr>
          <a:xfrm>
            <a:off x="354105" y="6356352"/>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kern="1200">
              <a:solidFill>
                <a:prstClr val="white">
                  <a:tint val="75000"/>
                </a:prstClr>
              </a:solidFill>
              <a:latin typeface="Calisto MT"/>
              <a:ea typeface="+mn-ea"/>
              <a:cs typeface="+mn-cs"/>
            </a:endParaRPr>
          </a:p>
        </p:txBody>
      </p:sp>
      <p:sp>
        <p:nvSpPr>
          <p:cNvPr id="6" name="Slide Number Placeholder 5"/>
          <p:cNvSpPr>
            <a:spLocks noGrp="1"/>
          </p:cNvSpPr>
          <p:nvPr>
            <p:ph type="sldNum" sz="quarter" idx="4"/>
          </p:nvPr>
        </p:nvSpPr>
        <p:spPr>
          <a:xfrm>
            <a:off x="4229100" y="6356352"/>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kern="1200" smtClean="0">
                <a:solidFill>
                  <a:prstClr val="white">
                    <a:tint val="75000"/>
                  </a:prstClr>
                </a:solidFill>
                <a:latin typeface="Calisto MT"/>
                <a:ea typeface="+mn-ea"/>
                <a:cs typeface="+mn-cs"/>
              </a:rPr>
              <a:pPr/>
              <a:t>‹#›</a:t>
            </a:fld>
            <a:endParaRPr lang="en-US" kern="1200">
              <a:solidFill>
                <a:prstClr val="white">
                  <a:tint val="75000"/>
                </a:prstClr>
              </a:solidFill>
              <a:latin typeface="Calisto MT"/>
              <a:ea typeface="+mn-ea"/>
              <a:cs typeface="+mn-cs"/>
            </a:endParaRPr>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7.png"/><Relationship Id="rId1" Type="http://schemas.microsoft.com/office/2007/relationships/media" Target="../media/media1.gif"/><Relationship Id="rId2" Type="http://schemas.openxmlformats.org/officeDocument/2006/relationships/video" Target="../media/media1.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5" Type="http://schemas.openxmlformats.org/officeDocument/2006/relationships/image" Target="../media/image23.jpg"/><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254000" y="1762125"/>
            <a:ext cx="8635999" cy="1071500"/>
          </a:xfrm>
          <a:prstGeom prst="rect">
            <a:avLst/>
          </a:prstGeom>
        </p:spPr>
        <p:txBody>
          <a:bodyPr lIns="91425" tIns="91425" rIns="91425" bIns="91425" anchor="b" anchorCtr="0">
            <a:noAutofit/>
          </a:bodyPr>
          <a:lstStyle/>
          <a:p>
            <a:pPr>
              <a:buNone/>
            </a:pPr>
            <a:r>
              <a:rPr lang="en" sz="4400" dirty="0">
                <a:latin typeface="Cambria"/>
                <a:ea typeface="Cambria"/>
                <a:cs typeface="Cambria"/>
                <a:sym typeface="Cambria"/>
              </a:rPr>
              <a:t>Nostalgia, </a:t>
            </a:r>
            <a:r>
              <a:rPr lang="en" sz="4400" dirty="0" smtClean="0">
                <a:latin typeface="Cambria"/>
                <a:ea typeface="Cambria"/>
                <a:cs typeface="Cambria"/>
                <a:sym typeface="Cambria"/>
              </a:rPr>
              <a:t>Art</a:t>
            </a:r>
            <a:r>
              <a:rPr lang="en-US" sz="4400" dirty="0" smtClean="0">
                <a:latin typeface="Cambria"/>
                <a:ea typeface="Cambria"/>
                <a:cs typeface="Cambria"/>
                <a:sym typeface="Cambria"/>
              </a:rPr>
              <a:t>,</a:t>
            </a:r>
            <a:r>
              <a:rPr lang="en" sz="4400" dirty="0" smtClean="0">
                <a:latin typeface="Cambria"/>
                <a:ea typeface="Cambria"/>
                <a:cs typeface="Cambria"/>
                <a:sym typeface="Cambria"/>
              </a:rPr>
              <a:t> </a:t>
            </a:r>
            <a:r>
              <a:rPr lang="en" sz="4400" dirty="0">
                <a:latin typeface="Cambria"/>
                <a:ea typeface="Cambria"/>
                <a:cs typeface="Cambria"/>
                <a:sym typeface="Cambria"/>
              </a:rPr>
              <a:t>&amp; the Archive</a:t>
            </a:r>
          </a:p>
        </p:txBody>
      </p:sp>
      <p:sp>
        <p:nvSpPr>
          <p:cNvPr id="24" name="Shape 24"/>
          <p:cNvSpPr txBox="1">
            <a:spLocks noGrp="1"/>
          </p:cNvSpPr>
          <p:nvPr>
            <p:ph type="subTitle" idx="1"/>
          </p:nvPr>
        </p:nvSpPr>
        <p:spPr>
          <a:xfrm>
            <a:off x="685803" y="3786741"/>
            <a:ext cx="4727575" cy="1970595"/>
          </a:xfrm>
          <a:prstGeom prst="rect">
            <a:avLst/>
          </a:prstGeom>
        </p:spPr>
        <p:txBody>
          <a:bodyPr lIns="91425" tIns="91425" rIns="91425" bIns="91425" anchor="t" anchorCtr="0">
            <a:noAutofit/>
          </a:bodyPr>
          <a:lstStyle/>
          <a:p>
            <a:pPr algn="l">
              <a:buNone/>
            </a:pPr>
            <a:r>
              <a:rPr lang="en-US" sz="2800" dirty="0" smtClean="0">
                <a:latin typeface="Cambria"/>
                <a:ea typeface="Cambria"/>
                <a:cs typeface="Cambria"/>
                <a:sym typeface="Cambria"/>
              </a:rPr>
              <a:t>New England Archivists</a:t>
            </a:r>
          </a:p>
          <a:p>
            <a:pPr algn="l">
              <a:buNone/>
            </a:pPr>
            <a:r>
              <a:rPr lang="en-US" sz="2800" dirty="0" smtClean="0">
                <a:latin typeface="Cambria"/>
                <a:ea typeface="Cambria"/>
                <a:cs typeface="Cambria"/>
                <a:sym typeface="Cambria"/>
              </a:rPr>
              <a:t>Portsmouth, NH</a:t>
            </a:r>
          </a:p>
          <a:p>
            <a:pPr algn="l">
              <a:buNone/>
            </a:pPr>
            <a:r>
              <a:rPr lang="en-US" sz="2800" dirty="0" smtClean="0">
                <a:latin typeface="Cambria"/>
                <a:ea typeface="Cambria"/>
                <a:cs typeface="Cambria"/>
                <a:sym typeface="Cambria"/>
              </a:rPr>
              <a:t>Spring 2014</a:t>
            </a:r>
          </a:p>
        </p:txBody>
      </p:sp>
      <p:sp>
        <p:nvSpPr>
          <p:cNvPr id="2" name="Rectangle 1"/>
          <p:cNvSpPr/>
          <p:nvPr/>
        </p:nvSpPr>
        <p:spPr>
          <a:xfrm>
            <a:off x="2337979" y="5832502"/>
            <a:ext cx="6238875" cy="492443"/>
          </a:xfrm>
          <a:prstGeom prst="rect">
            <a:avLst/>
          </a:prstGeom>
        </p:spPr>
        <p:txBody>
          <a:bodyPr wrap="square">
            <a:spAutoFit/>
          </a:bodyPr>
          <a:lstStyle/>
          <a:p>
            <a:pPr lvl="0" indent="-152400" algn="r">
              <a:buClr>
                <a:srgbClr val="CCCCCC"/>
              </a:buClr>
              <a:buSzPct val="100000"/>
            </a:pPr>
            <a:r>
              <a:rPr lang="en-US" sz="2600" dirty="0">
                <a:solidFill>
                  <a:srgbClr val="CCCCCC"/>
                </a:solidFill>
                <a:latin typeface="Cambria"/>
                <a:ea typeface="Cambria"/>
                <a:cs typeface="Cambria"/>
                <a:sym typeface="Cambria"/>
              </a:rPr>
              <a:t>John </a:t>
            </a:r>
            <a:r>
              <a:rPr lang="en-US" sz="2600" dirty="0" err="1">
                <a:solidFill>
                  <a:srgbClr val="CCCCCC"/>
                </a:solidFill>
                <a:latin typeface="Cambria"/>
                <a:ea typeface="Cambria"/>
                <a:cs typeface="Cambria"/>
                <a:sym typeface="Cambria"/>
              </a:rPr>
              <a:t>Campopiano</a:t>
            </a:r>
            <a:r>
              <a:rPr lang="en-US" sz="2600" dirty="0">
                <a:solidFill>
                  <a:srgbClr val="CCCCCC"/>
                </a:solidFill>
                <a:latin typeface="Cambria"/>
                <a:ea typeface="Cambria"/>
                <a:cs typeface="Cambria"/>
                <a:sym typeface="Cambria"/>
              </a:rPr>
              <a:t>, Matt Spry, Dana Keller</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03289" y="4828823"/>
            <a:ext cx="6135525" cy="1384995"/>
          </a:xfrm>
          <a:prstGeom prst="rect">
            <a:avLst/>
          </a:prstGeom>
          <a:noFill/>
        </p:spPr>
        <p:txBody>
          <a:bodyPr wrap="square" rtlCol="0">
            <a:spAutoFit/>
          </a:bodyPr>
          <a:lstStyle/>
          <a:p>
            <a:r>
              <a:rPr lang="en-US" sz="2800" kern="1200" dirty="0" smtClean="0">
                <a:solidFill>
                  <a:prstClr val="white"/>
                </a:solidFill>
                <a:latin typeface="Calisto MT"/>
                <a:ea typeface="+mn-ea"/>
                <a:cs typeface="+mn-cs"/>
              </a:rPr>
              <a:t>“Time’s arrow is now a circle.” </a:t>
            </a:r>
            <a:endParaRPr lang="en-US" sz="28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sto MT"/>
              <a:ea typeface="+mn-ea"/>
              <a:cs typeface="+mn-cs"/>
            </a:endParaRPr>
          </a:p>
          <a:p>
            <a:endParaRPr lang="en-US" sz="18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sto MT"/>
              <a:ea typeface="+mn-ea"/>
              <a:cs typeface="+mn-cs"/>
            </a:endParaRPr>
          </a:p>
          <a:p>
            <a:r>
              <a:rPr lang="en-US" sz="1800" kern="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sto MT"/>
                <a:ea typeface="+mn-ea"/>
                <a:cs typeface="+mn-cs"/>
              </a:rPr>
              <a:t>	        </a:t>
            </a:r>
            <a:r>
              <a:rPr lang="en-US" sz="2000" kern="1200" dirty="0">
                <a:solidFill>
                  <a:prstClr val="white"/>
                </a:solidFill>
                <a:latin typeface="Calisto MT"/>
                <a:ea typeface="+mn-ea"/>
                <a:cs typeface="+mn-cs"/>
              </a:rPr>
              <a:t/>
            </a:r>
            <a:br>
              <a:rPr lang="en-US" sz="2000" kern="1200" dirty="0">
                <a:solidFill>
                  <a:prstClr val="white"/>
                </a:solidFill>
                <a:latin typeface="Calisto MT"/>
                <a:ea typeface="+mn-ea"/>
                <a:cs typeface="+mn-cs"/>
              </a:rPr>
            </a:br>
            <a:endParaRPr lang="en-US" sz="2000" kern="1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sto MT"/>
              <a:ea typeface="+mn-ea"/>
              <a:cs typeface="+mn-cs"/>
            </a:endParaRPr>
          </a:p>
        </p:txBody>
      </p:sp>
      <p:sp>
        <p:nvSpPr>
          <p:cNvPr id="12" name="Curved Right Arrow 11"/>
          <p:cNvSpPr/>
          <p:nvPr/>
        </p:nvSpPr>
        <p:spPr>
          <a:xfrm>
            <a:off x="2815310" y="1223965"/>
            <a:ext cx="1484155" cy="258561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3" name="Curved Left Arrow 12"/>
          <p:cNvSpPr/>
          <p:nvPr/>
        </p:nvSpPr>
        <p:spPr>
          <a:xfrm flipV="1">
            <a:off x="4666679" y="1223965"/>
            <a:ext cx="1514755" cy="2585615"/>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378738700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75" y="385109"/>
            <a:ext cx="7770813" cy="1429871"/>
          </a:xfrm>
        </p:spPr>
        <p:txBody>
          <a:bodyPr>
            <a:normAutofit/>
          </a:bodyPr>
          <a:lstStyle/>
          <a:p>
            <a:r>
              <a:rPr lang="en-US" dirty="0" smtClean="0"/>
              <a:t>Hauntology: </a:t>
            </a:r>
            <a:br>
              <a:rPr lang="en-US" dirty="0" smtClean="0"/>
            </a:br>
            <a:r>
              <a:rPr lang="en-US" sz="2800" dirty="0" smtClean="0"/>
              <a:t>Examples</a:t>
            </a:r>
            <a:endParaRPr lang="en-US" sz="2800" dirty="0"/>
          </a:p>
        </p:txBody>
      </p:sp>
      <p:sp>
        <p:nvSpPr>
          <p:cNvPr id="3" name="Content Placeholder 2"/>
          <p:cNvSpPr>
            <a:spLocks noGrp="1"/>
          </p:cNvSpPr>
          <p:nvPr>
            <p:ph idx="1"/>
          </p:nvPr>
        </p:nvSpPr>
        <p:spPr>
          <a:xfrm>
            <a:off x="685806" y="2675565"/>
            <a:ext cx="7770813" cy="4257023"/>
          </a:xfrm>
        </p:spPr>
        <p:txBody>
          <a:bodyPr>
            <a:normAutofit/>
          </a:bodyPr>
          <a:lstStyle/>
          <a:p>
            <a:pPr marL="0" indent="0">
              <a:buNone/>
            </a:pPr>
            <a:r>
              <a:rPr lang="en-US" dirty="0" smtClean="0"/>
              <a:t>“Civil Defense is Common Sense” (first 0:47)</a:t>
            </a:r>
          </a:p>
          <a:p>
            <a:pPr marL="0" indent="0">
              <a:buNone/>
            </a:pPr>
            <a:r>
              <a:rPr lang="en-US" dirty="0" smtClean="0"/>
              <a:t>“Frozen Ponds PIF” (0:52)</a:t>
            </a:r>
          </a:p>
          <a:p>
            <a:pPr marL="0" indent="0">
              <a:buNone/>
            </a:pPr>
            <a:endParaRPr lang="en-US" dirty="0" smtClean="0"/>
          </a:p>
          <a:p>
            <a:pPr marL="0" indent="0">
              <a:buNone/>
            </a:pPr>
            <a:r>
              <a:rPr lang="en-US" dirty="0" smtClean="0"/>
              <a:t>		</a:t>
            </a:r>
            <a:endParaRPr lang="en-US" dirty="0"/>
          </a:p>
        </p:txBody>
      </p:sp>
      <p:sp>
        <p:nvSpPr>
          <p:cNvPr id="8" name="TextBox 7"/>
          <p:cNvSpPr txBox="1"/>
          <p:nvPr/>
        </p:nvSpPr>
        <p:spPr>
          <a:xfrm>
            <a:off x="1895559" y="1814976"/>
            <a:ext cx="6133975" cy="338554"/>
          </a:xfrm>
          <a:prstGeom prst="rect">
            <a:avLst/>
          </a:prstGeom>
          <a:noFill/>
        </p:spPr>
        <p:txBody>
          <a:bodyPr wrap="square" rtlCol="0">
            <a:spAutoFit/>
          </a:bodyPr>
          <a:lstStyle/>
          <a:p>
            <a:r>
              <a:rPr lang="en-US" sz="1600" kern="1200" dirty="0">
                <a:solidFill>
                  <a:prstClr val="white"/>
                </a:solidFill>
                <a:latin typeface="Calisto MT"/>
                <a:ea typeface="+mn-ea"/>
                <a:cs typeface="+mn-cs"/>
              </a:rPr>
              <a:t>A</a:t>
            </a:r>
            <a:r>
              <a:rPr lang="en-US" sz="1600" kern="1200" dirty="0" smtClean="0">
                <a:solidFill>
                  <a:prstClr val="white"/>
                </a:solidFill>
                <a:latin typeface="Calisto MT"/>
                <a:ea typeface="+mn-ea"/>
                <a:cs typeface="+mn-cs"/>
              </a:rPr>
              <a:t>rtist: The Advisory Circle, album: Other Channels</a:t>
            </a:r>
          </a:p>
        </p:txBody>
      </p:sp>
      <p:sp>
        <p:nvSpPr>
          <p:cNvPr id="11" name="Right Arrow 10"/>
          <p:cNvSpPr/>
          <p:nvPr/>
        </p:nvSpPr>
        <p:spPr>
          <a:xfrm flipH="1">
            <a:off x="1666038" y="73129"/>
            <a:ext cx="7486940"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21114292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33381" y="2094168"/>
            <a:ext cx="8442571"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4000" dirty="0" smtClean="0">
                <a:solidFill>
                  <a:prstClr val="white"/>
                </a:solidFill>
                <a:latin typeface="Calisto MT"/>
              </a:rPr>
              <a:t>Collector         Curator         Creator</a:t>
            </a:r>
            <a:endParaRPr lang="en-US" sz="4000" dirty="0">
              <a:solidFill>
                <a:prstClr val="white"/>
              </a:solidFill>
              <a:latin typeface="Calisto MT"/>
            </a:endParaRPr>
          </a:p>
        </p:txBody>
      </p:sp>
      <p:sp>
        <p:nvSpPr>
          <p:cNvPr id="24" name="Right Arrow 23"/>
          <p:cNvSpPr/>
          <p:nvPr/>
        </p:nvSpPr>
        <p:spPr>
          <a:xfrm>
            <a:off x="3017386" y="2725514"/>
            <a:ext cx="614748"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25" name="Right Arrow 24"/>
          <p:cNvSpPr/>
          <p:nvPr/>
        </p:nvSpPr>
        <p:spPr>
          <a:xfrm>
            <a:off x="5851513" y="2733474"/>
            <a:ext cx="614748"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34387843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06" y="304615"/>
            <a:ext cx="8127325" cy="1429871"/>
          </a:xfrm>
        </p:spPr>
        <p:txBody>
          <a:bodyPr>
            <a:normAutofit/>
          </a:bodyPr>
          <a:lstStyle/>
          <a:p>
            <a:r>
              <a:rPr lang="en-US" sz="4300" dirty="0" smtClean="0"/>
              <a:t>Opportunities &amp; Challenges:</a:t>
            </a:r>
            <a:r>
              <a:rPr lang="en-US" dirty="0" smtClean="0"/>
              <a:t/>
            </a:r>
            <a:br>
              <a:rPr lang="en-US" dirty="0" smtClean="0"/>
            </a:br>
            <a:r>
              <a:rPr lang="en-US" sz="2800" dirty="0" smtClean="0"/>
              <a:t>For musician &amp; archivist</a:t>
            </a:r>
            <a:endParaRPr lang="en-US" sz="2800" dirty="0"/>
          </a:p>
        </p:txBody>
      </p:sp>
      <p:sp>
        <p:nvSpPr>
          <p:cNvPr id="7" name="TextBox 6"/>
          <p:cNvSpPr txBox="1"/>
          <p:nvPr/>
        </p:nvSpPr>
        <p:spPr>
          <a:xfrm>
            <a:off x="904875" y="2005293"/>
            <a:ext cx="8096250" cy="5509199"/>
          </a:xfrm>
          <a:prstGeom prst="rect">
            <a:avLst/>
          </a:prstGeom>
          <a:noFill/>
        </p:spPr>
        <p:txBody>
          <a:bodyPr wrap="square" rtlCol="0">
            <a:spAutoFit/>
          </a:bodyPr>
          <a:lstStyle/>
          <a:p>
            <a:r>
              <a:rPr lang="en-US" sz="2200" kern="1200" dirty="0" smtClean="0">
                <a:solidFill>
                  <a:prstClr val="white"/>
                </a:solidFill>
                <a:latin typeface="Calisto MT"/>
                <a:ea typeface="+mn-ea"/>
                <a:cs typeface="+mn-cs"/>
              </a:rPr>
              <a:t>Musician</a:t>
            </a:r>
          </a:p>
          <a:p>
            <a:r>
              <a:rPr lang="en-US" sz="2200" kern="1200" dirty="0" smtClean="0">
                <a:solidFill>
                  <a:prstClr val="white"/>
                </a:solidFill>
                <a:latin typeface="Calisto MT"/>
                <a:ea typeface="+mn-ea"/>
                <a:cs typeface="+mn-cs"/>
              </a:rPr>
              <a:t>	</a:t>
            </a:r>
          </a:p>
          <a:p>
            <a:r>
              <a:rPr lang="en-US" sz="2200" kern="1200" dirty="0">
                <a:solidFill>
                  <a:prstClr val="white"/>
                </a:solidFill>
                <a:latin typeface="Calisto MT"/>
                <a:ea typeface="+mn-ea"/>
                <a:cs typeface="+mn-cs"/>
              </a:rPr>
              <a:t>	</a:t>
            </a:r>
            <a:r>
              <a:rPr lang="en-US" sz="2200" kern="1200" dirty="0" smtClean="0">
                <a:solidFill>
                  <a:prstClr val="white"/>
                </a:solidFill>
                <a:latin typeface="Calisto MT"/>
                <a:ea typeface="+mn-ea"/>
                <a:cs typeface="+mn-cs"/>
              </a:rPr>
              <a:t>Availability of resources</a:t>
            </a:r>
          </a:p>
          <a:p>
            <a:r>
              <a:rPr lang="en-US" sz="2200" kern="1200" dirty="0">
                <a:solidFill>
                  <a:prstClr val="white"/>
                </a:solidFill>
                <a:latin typeface="Calisto MT"/>
                <a:ea typeface="+mn-ea"/>
                <a:cs typeface="+mn-cs"/>
              </a:rPr>
              <a:t>	</a:t>
            </a:r>
            <a:endParaRPr lang="en-US" sz="2200" kern="1200" dirty="0" smtClean="0">
              <a:solidFill>
                <a:prstClr val="white"/>
              </a:solidFill>
              <a:latin typeface="Calisto MT"/>
              <a:ea typeface="+mn-ea"/>
              <a:cs typeface="+mn-cs"/>
            </a:endParaRPr>
          </a:p>
          <a:p>
            <a:r>
              <a:rPr lang="en-US" sz="2200" kern="1200" dirty="0">
                <a:solidFill>
                  <a:prstClr val="white"/>
                </a:solidFill>
                <a:latin typeface="Calisto MT"/>
                <a:ea typeface="+mn-ea"/>
                <a:cs typeface="+mn-cs"/>
              </a:rPr>
              <a:t>	</a:t>
            </a:r>
            <a:r>
              <a:rPr lang="en-US" sz="2200" kern="1200" dirty="0" smtClean="0">
                <a:solidFill>
                  <a:prstClr val="white"/>
                </a:solidFill>
                <a:latin typeface="Calisto MT"/>
                <a:ea typeface="+mn-ea"/>
                <a:cs typeface="+mn-cs"/>
              </a:rPr>
              <a:t>Over abundance = de-mystification in the digital age</a:t>
            </a:r>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	</a:t>
            </a:r>
          </a:p>
          <a:p>
            <a:endParaRPr lang="en-US" sz="2200" kern="1200" dirty="0" smtClean="0">
              <a:solidFill>
                <a:prstClr val="white"/>
              </a:solidFill>
              <a:latin typeface="Calisto MT"/>
              <a:ea typeface="+mn-ea"/>
              <a:cs typeface="+mn-cs"/>
            </a:endParaRPr>
          </a:p>
          <a:p>
            <a:r>
              <a:rPr lang="en-US" sz="2200" kern="1200" dirty="0" smtClean="0">
                <a:solidFill>
                  <a:prstClr val="white"/>
                </a:solidFill>
                <a:latin typeface="Calisto MT"/>
                <a:ea typeface="+mn-ea"/>
                <a:cs typeface="+mn-cs"/>
              </a:rPr>
              <a:t>Archivist (or information professional)</a:t>
            </a:r>
          </a:p>
          <a:p>
            <a:r>
              <a:rPr lang="en-US" sz="2200" kern="1200" dirty="0" smtClean="0">
                <a:solidFill>
                  <a:prstClr val="white"/>
                </a:solidFill>
                <a:latin typeface="Calisto MT"/>
                <a:ea typeface="+mn-ea"/>
                <a:cs typeface="+mn-cs"/>
              </a:rPr>
              <a:t>	</a:t>
            </a:r>
          </a:p>
          <a:p>
            <a:r>
              <a:rPr lang="en-US" sz="2200" kern="1200" dirty="0">
                <a:solidFill>
                  <a:prstClr val="white"/>
                </a:solidFill>
                <a:latin typeface="Calisto MT"/>
                <a:ea typeface="+mn-ea"/>
                <a:cs typeface="+mn-cs"/>
              </a:rPr>
              <a:t>	</a:t>
            </a:r>
            <a:r>
              <a:rPr lang="en-US" sz="2200" kern="1200" dirty="0" smtClean="0">
                <a:solidFill>
                  <a:prstClr val="white"/>
                </a:solidFill>
                <a:latin typeface="Calisto MT"/>
                <a:ea typeface="+mn-ea"/>
                <a:cs typeface="+mn-cs"/>
              </a:rPr>
              <a:t>Ability to reach new users</a:t>
            </a:r>
          </a:p>
          <a:p>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	Historical distortion (provenance)</a:t>
            </a:r>
          </a:p>
          <a:p>
            <a:r>
              <a:rPr lang="en-US" sz="2200" kern="1200" dirty="0">
                <a:solidFill>
                  <a:prstClr val="white"/>
                </a:solidFill>
                <a:latin typeface="Calisto MT"/>
                <a:ea typeface="+mn-ea"/>
                <a:cs typeface="+mn-cs"/>
              </a:rPr>
              <a:t>	</a:t>
            </a:r>
            <a:endParaRPr lang="en-US" sz="2200" kern="1200" dirty="0" smtClean="0">
              <a:solidFill>
                <a:prstClr val="white"/>
              </a:solidFill>
              <a:latin typeface="Calisto MT"/>
              <a:ea typeface="+mn-ea"/>
              <a:cs typeface="+mn-cs"/>
            </a:endParaRPr>
          </a:p>
          <a:p>
            <a:r>
              <a:rPr lang="en-US" sz="2200" kern="1200" dirty="0" smtClean="0">
                <a:solidFill>
                  <a:prstClr val="white"/>
                </a:solidFill>
                <a:latin typeface="Calisto MT"/>
                <a:ea typeface="+mn-ea"/>
                <a:cs typeface="+mn-cs"/>
              </a:rPr>
              <a:t>	</a:t>
            </a:r>
            <a:r>
              <a:rPr lang="en-US" sz="2200" kern="1200" dirty="0">
                <a:solidFill>
                  <a:prstClr val="white"/>
                </a:solidFill>
                <a:latin typeface="Calisto MT"/>
                <a:ea typeface="+mn-ea"/>
                <a:cs typeface="+mn-cs"/>
              </a:rPr>
              <a:t>	</a:t>
            </a:r>
          </a:p>
          <a:p>
            <a:endParaRPr lang="en-US" sz="2200" kern="1200" dirty="0" smtClean="0">
              <a:solidFill>
                <a:prstClr val="white"/>
              </a:solidFill>
              <a:latin typeface="Calisto MT"/>
              <a:ea typeface="+mn-ea"/>
              <a:cs typeface="+mn-cs"/>
            </a:endParaRPr>
          </a:p>
          <a:p>
            <a:endParaRPr lang="en-US" sz="2200" kern="1200" dirty="0">
              <a:solidFill>
                <a:prstClr val="white"/>
              </a:solidFill>
              <a:latin typeface="Calisto MT"/>
              <a:ea typeface="+mn-ea"/>
              <a:cs typeface="+mn-cs"/>
            </a:endParaRPr>
          </a:p>
        </p:txBody>
      </p:sp>
      <p:sp>
        <p:nvSpPr>
          <p:cNvPr id="9" name="Right Arrow 8"/>
          <p:cNvSpPr/>
          <p:nvPr/>
        </p:nvSpPr>
        <p:spPr>
          <a:xfrm>
            <a:off x="347777" y="2102685"/>
            <a:ext cx="587700"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0" name="Right Arrow 9"/>
          <p:cNvSpPr/>
          <p:nvPr/>
        </p:nvSpPr>
        <p:spPr>
          <a:xfrm>
            <a:off x="363078" y="4429957"/>
            <a:ext cx="587700"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9517910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6" y="2213790"/>
            <a:ext cx="7770813" cy="4257023"/>
          </a:xfrm>
        </p:spPr>
        <p:txBody>
          <a:bodyPr/>
          <a:lstStyle/>
          <a:p>
            <a:pPr marL="0" indent="0">
              <a:buNone/>
            </a:pPr>
            <a:r>
              <a:rPr lang="en-US" sz="2400" dirty="0" smtClean="0"/>
              <a:t>“I think this kind of revisiting and re-presentation of archive material as a creative process in itself is a positive step, and ought also to inspire and encourage archivists to think more creatively about the possibilities inherent in their own collections and new ways to engage the public with what is usually hidden from their gaze.”</a:t>
            </a:r>
          </a:p>
          <a:p>
            <a:pPr marL="0" indent="0">
              <a:buNone/>
            </a:pPr>
            <a:r>
              <a:rPr lang="en-US" dirty="0"/>
              <a:t>	</a:t>
            </a:r>
            <a:r>
              <a:rPr lang="en-US" dirty="0" smtClean="0"/>
              <a:t>	</a:t>
            </a:r>
            <a:r>
              <a:rPr lang="en-US" dirty="0"/>
              <a:t> </a:t>
            </a:r>
            <a:r>
              <a:rPr lang="en-US" dirty="0" smtClean="0"/>
              <a:t>                </a:t>
            </a:r>
            <a:r>
              <a:rPr lang="en-US" sz="2000" dirty="0" smtClean="0"/>
              <a:t>- Mark Pilkington, </a:t>
            </a:r>
            <a:r>
              <a:rPr lang="en-US" sz="2000" i="1" dirty="0" smtClean="0"/>
              <a:t>curator</a:t>
            </a:r>
            <a:r>
              <a:rPr lang="en-US" sz="2000" i="1" dirty="0"/>
              <a:t>/musician/writer</a:t>
            </a:r>
            <a:endParaRPr lang="en-US" sz="2000" dirty="0"/>
          </a:p>
          <a:p>
            <a:pPr marL="0" indent="0">
              <a:buNone/>
            </a:pPr>
            <a:endParaRPr lang="en-US" sz="2000" dirty="0"/>
          </a:p>
        </p:txBody>
      </p:sp>
      <p:sp>
        <p:nvSpPr>
          <p:cNvPr id="5" name="Right Arrow 4"/>
          <p:cNvSpPr/>
          <p:nvPr/>
        </p:nvSpPr>
        <p:spPr>
          <a:xfrm>
            <a:off x="15877" y="6379885"/>
            <a:ext cx="7897817"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10699926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trike="sngStrike" dirty="0" smtClean="0"/>
              <a:t>Conclusion</a:t>
            </a:r>
            <a:endParaRPr lang="en-US" strike="sngStrike" dirty="0"/>
          </a:p>
        </p:txBody>
      </p:sp>
      <p:sp>
        <p:nvSpPr>
          <p:cNvPr id="4" name="TextBox 3"/>
          <p:cNvSpPr txBox="1"/>
          <p:nvPr/>
        </p:nvSpPr>
        <p:spPr>
          <a:xfrm>
            <a:off x="841375" y="2936875"/>
            <a:ext cx="7302500" cy="3693318"/>
          </a:xfrm>
          <a:prstGeom prst="rect">
            <a:avLst/>
          </a:prstGeom>
          <a:noFill/>
        </p:spPr>
        <p:txBody>
          <a:bodyPr wrap="square" rtlCol="0">
            <a:spAutoFit/>
          </a:bodyPr>
          <a:lstStyle/>
          <a:p>
            <a:pPr algn="ctr"/>
            <a:r>
              <a:rPr lang="en-US" sz="2800" kern="1200" dirty="0" smtClean="0">
                <a:solidFill>
                  <a:prstClr val="white"/>
                </a:solidFill>
                <a:latin typeface="Calisto MT"/>
                <a:ea typeface="+mn-ea"/>
                <a:cs typeface="+mn-cs"/>
              </a:rPr>
              <a:t>What do </a:t>
            </a:r>
            <a:r>
              <a:rPr lang="en-US" sz="2800" u="sng" kern="1200" dirty="0" smtClean="0">
                <a:solidFill>
                  <a:prstClr val="white"/>
                </a:solidFill>
                <a:latin typeface="Calisto MT"/>
                <a:ea typeface="+mn-ea"/>
                <a:cs typeface="+mn-cs"/>
              </a:rPr>
              <a:t>YOU</a:t>
            </a:r>
            <a:r>
              <a:rPr lang="en-US" sz="2800" kern="1200" dirty="0" smtClean="0">
                <a:solidFill>
                  <a:prstClr val="white"/>
                </a:solidFill>
                <a:latin typeface="Calisto MT"/>
                <a:ea typeface="+mn-ea"/>
                <a:cs typeface="+mn-cs"/>
              </a:rPr>
              <a:t> think? Concerns?</a:t>
            </a:r>
          </a:p>
          <a:p>
            <a:pPr algn="ctr"/>
            <a:endParaRPr lang="en-US" sz="800" kern="1200" dirty="0" smtClean="0">
              <a:solidFill>
                <a:prstClr val="white"/>
              </a:solidFill>
              <a:latin typeface="Calisto MT"/>
              <a:ea typeface="+mn-ea"/>
              <a:cs typeface="+mn-cs"/>
            </a:endParaRPr>
          </a:p>
          <a:p>
            <a:pPr algn="ctr"/>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Issues to consider:</a:t>
            </a:r>
          </a:p>
          <a:p>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	Legal implications / copyright</a:t>
            </a:r>
          </a:p>
          <a:p>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	Historical distortion / the integrity of provenance</a:t>
            </a:r>
          </a:p>
          <a:p>
            <a:endParaRPr lang="en-US" sz="2200" kern="1200" dirty="0">
              <a:solidFill>
                <a:prstClr val="white"/>
              </a:solidFill>
              <a:latin typeface="Calisto MT"/>
              <a:ea typeface="+mn-ea"/>
              <a:cs typeface="+mn-cs"/>
            </a:endParaRPr>
          </a:p>
          <a:p>
            <a:r>
              <a:rPr lang="en-US" sz="2200" kern="1200" dirty="0" smtClean="0">
                <a:solidFill>
                  <a:prstClr val="white"/>
                </a:solidFill>
                <a:latin typeface="Calisto MT"/>
                <a:ea typeface="+mn-ea"/>
                <a:cs typeface="+mn-cs"/>
              </a:rPr>
              <a:t>	Access &amp; use / content control</a:t>
            </a:r>
          </a:p>
          <a:p>
            <a:pPr algn="ctr"/>
            <a:endParaRPr lang="en-US" sz="2200" kern="1200" dirty="0">
              <a:solidFill>
                <a:prstClr val="white"/>
              </a:solidFill>
              <a:latin typeface="Calisto MT"/>
              <a:ea typeface="+mn-ea"/>
              <a:cs typeface="+mn-cs"/>
            </a:endParaRPr>
          </a:p>
        </p:txBody>
      </p:sp>
      <p:sp>
        <p:nvSpPr>
          <p:cNvPr id="5" name="Down Arrow 4"/>
          <p:cNvSpPr/>
          <p:nvPr/>
        </p:nvSpPr>
        <p:spPr>
          <a:xfrm>
            <a:off x="4182618" y="1641288"/>
            <a:ext cx="484632" cy="97840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9" name="Right Arrow 8"/>
          <p:cNvSpPr/>
          <p:nvPr/>
        </p:nvSpPr>
        <p:spPr>
          <a:xfrm>
            <a:off x="299578" y="3894469"/>
            <a:ext cx="587700"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159492586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1337926"/>
            <a:ext cx="7772400" cy="1546399"/>
          </a:xfrm>
          <a:prstGeom prst="rect">
            <a:avLst/>
          </a:prstGeom>
        </p:spPr>
        <p:txBody>
          <a:bodyPr lIns="91425" tIns="91425" rIns="91425" bIns="91425" anchor="b" anchorCtr="0">
            <a:noAutofit/>
          </a:bodyPr>
          <a:lstStyle/>
          <a:p>
            <a:pPr lvl="0" rtl="0">
              <a:buNone/>
            </a:pPr>
            <a:r>
              <a:rPr lang="en" dirty="0">
                <a:solidFill>
                  <a:schemeClr val="bg1"/>
                </a:solidFill>
                <a:effectLst>
                  <a:outerShdw blurRad="50800" dist="38100" dir="2700000" algn="tl" rotWithShape="0">
                    <a:srgbClr val="000000">
                      <a:alpha val="43000"/>
                    </a:srgbClr>
                  </a:outerShdw>
                </a:effectLst>
                <a:latin typeface="Cambria"/>
                <a:ea typeface="Cambria"/>
                <a:cs typeface="Cambria"/>
                <a:sym typeface="Cambria"/>
              </a:rPr>
              <a:t>Interactive and </a:t>
            </a:r>
          </a:p>
          <a:p>
            <a:pPr>
              <a:buNone/>
            </a:pPr>
            <a:r>
              <a:rPr lang="en" dirty="0">
                <a:solidFill>
                  <a:schemeClr val="bg1"/>
                </a:solidFill>
                <a:effectLst>
                  <a:outerShdw blurRad="50800" dist="38100" dir="2700000" algn="tl" rotWithShape="0">
                    <a:srgbClr val="000000">
                      <a:alpha val="43000"/>
                    </a:srgbClr>
                  </a:outerShdw>
                </a:effectLst>
                <a:latin typeface="Cambria"/>
                <a:ea typeface="Cambria"/>
                <a:cs typeface="Cambria"/>
                <a:sym typeface="Cambria"/>
              </a:rPr>
              <a:t>Networked Uses</a:t>
            </a:r>
          </a:p>
        </p:txBody>
      </p:sp>
      <p:sp>
        <p:nvSpPr>
          <p:cNvPr id="24" name="Shape 24"/>
          <p:cNvSpPr txBox="1">
            <a:spLocks noGrp="1"/>
          </p:cNvSpPr>
          <p:nvPr>
            <p:ph type="subTitle" idx="1"/>
          </p:nvPr>
        </p:nvSpPr>
        <p:spPr>
          <a:xfrm>
            <a:off x="747713" y="3058950"/>
            <a:ext cx="7648575" cy="1046399"/>
          </a:xfrm>
          <a:prstGeom prst="rect">
            <a:avLst/>
          </a:prstGeom>
          <a:ln>
            <a:noFill/>
          </a:ln>
        </p:spPr>
        <p:txBody>
          <a:bodyPr lIns="91425" tIns="91425" rIns="91425" bIns="91425" anchor="t" anchorCtr="0">
            <a:noAutofit/>
          </a:bodyPr>
          <a:lstStyle/>
          <a:p>
            <a:pPr lvl="0" rtl="0">
              <a:buNone/>
            </a:pPr>
            <a:r>
              <a:rPr lang="en-US" sz="3600" dirty="0" smtClean="0">
                <a:latin typeface="Cambria"/>
                <a:ea typeface="Cambria"/>
                <a:cs typeface="Cambria"/>
                <a:sym typeface="Cambria"/>
              </a:rPr>
              <a:t>Nostalgia, Art, &amp; the Archives</a:t>
            </a:r>
            <a:endParaRPr lang="en" sz="3600" dirty="0">
              <a:latin typeface="Cambria"/>
              <a:ea typeface="Cambria"/>
              <a:cs typeface="Cambria"/>
              <a:sym typeface="Cambria"/>
            </a:endParaRPr>
          </a:p>
          <a:p>
            <a:endParaRPr lang="en" sz="3600" dirty="0">
              <a:latin typeface="Cambria"/>
              <a:ea typeface="Cambria"/>
              <a:cs typeface="Cambria"/>
              <a:sym typeface="Cambria"/>
            </a:endParaRPr>
          </a:p>
        </p:txBody>
      </p:sp>
      <p:sp>
        <p:nvSpPr>
          <p:cNvPr id="3" name="TextBox 2"/>
          <p:cNvSpPr txBox="1"/>
          <p:nvPr/>
        </p:nvSpPr>
        <p:spPr>
          <a:xfrm>
            <a:off x="5429251" y="4318000"/>
            <a:ext cx="3028950" cy="1631216"/>
          </a:xfrm>
          <a:prstGeom prst="rect">
            <a:avLst/>
          </a:prstGeom>
          <a:noFill/>
        </p:spPr>
        <p:txBody>
          <a:bodyPr wrap="square" rtlCol="0">
            <a:spAutoFit/>
          </a:bodyPr>
          <a:lstStyle/>
          <a:p>
            <a:r>
              <a:rPr lang="en-US" sz="2000" dirty="0" smtClean="0">
                <a:solidFill>
                  <a:schemeClr val="tx2"/>
                </a:solidFill>
                <a:latin typeface="Cambria"/>
                <a:cs typeface="Cambria"/>
              </a:rPr>
              <a:t>Matt Spry</a:t>
            </a:r>
          </a:p>
          <a:p>
            <a:endParaRPr lang="en-US" sz="2000" dirty="0">
              <a:solidFill>
                <a:schemeClr val="tx2"/>
              </a:solidFill>
              <a:latin typeface="Cambria"/>
              <a:cs typeface="Cambria"/>
            </a:endParaRPr>
          </a:p>
          <a:p>
            <a:r>
              <a:rPr lang="en-US" sz="2000" dirty="0" smtClean="0">
                <a:solidFill>
                  <a:schemeClr val="tx2"/>
                </a:solidFill>
                <a:latin typeface="Cambria"/>
                <a:cs typeface="Cambria"/>
              </a:rPr>
              <a:t>New England Archivists</a:t>
            </a:r>
          </a:p>
          <a:p>
            <a:r>
              <a:rPr lang="en-US" sz="2000" dirty="0" smtClean="0">
                <a:solidFill>
                  <a:schemeClr val="tx2"/>
                </a:solidFill>
                <a:latin typeface="Cambria"/>
                <a:cs typeface="Cambria"/>
              </a:rPr>
              <a:t>Portsmouth, NH</a:t>
            </a:r>
          </a:p>
          <a:p>
            <a:r>
              <a:rPr lang="en-US" sz="2000" dirty="0" smtClean="0">
                <a:solidFill>
                  <a:schemeClr val="tx2"/>
                </a:solidFill>
                <a:latin typeface="Cambria"/>
                <a:cs typeface="Cambria"/>
              </a:rPr>
              <a:t>Spring 2014</a:t>
            </a:r>
            <a:endParaRPr lang="en-US" sz="2000" dirty="0">
              <a:solidFill>
                <a:schemeClr val="tx2"/>
              </a:solidFill>
              <a:latin typeface="Cambria"/>
              <a:cs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lgn="ctr">
              <a:buNone/>
            </a:pPr>
            <a:r>
              <a:rPr lang="en" sz="3000" dirty="0">
                <a:solidFill>
                  <a:srgbClr val="FFFFFF"/>
                </a:solidFill>
                <a:latin typeface="Cambria"/>
                <a:ea typeface="Cambria"/>
                <a:cs typeface="Cambria"/>
                <a:sym typeface="Cambria"/>
              </a:rPr>
              <a:t>What do we mean by interactive/networked?</a:t>
            </a:r>
          </a:p>
        </p:txBody>
      </p:sp>
      <p:sp>
        <p:nvSpPr>
          <p:cNvPr id="30" name="Shape 30"/>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marL="495300" lvl="0" indent="-457200" rtl="0">
              <a:buClr>
                <a:schemeClr val="lt1"/>
              </a:buClr>
              <a:buSzPct val="166666"/>
              <a:buFont typeface="Arial"/>
              <a:buChar char="•"/>
            </a:pPr>
            <a:r>
              <a:rPr lang="en" b="1" dirty="0">
                <a:solidFill>
                  <a:srgbClr val="FFFFFF"/>
                </a:solidFill>
                <a:latin typeface="Cambria"/>
                <a:ea typeface="Cambria"/>
                <a:cs typeface="Cambria"/>
                <a:sym typeface="Cambria"/>
              </a:rPr>
              <a:t>Interactive</a:t>
            </a:r>
            <a:r>
              <a:rPr lang="en" dirty="0">
                <a:solidFill>
                  <a:srgbClr val="FFFFFF"/>
                </a:solidFill>
                <a:latin typeface="Cambria"/>
                <a:ea typeface="Cambria"/>
                <a:cs typeface="Cambria"/>
                <a:sym typeface="Cambria"/>
              </a:rPr>
              <a:t>: the user provides some layer of input to a web-based </a:t>
            </a:r>
            <a:r>
              <a:rPr lang="en" dirty="0" smtClean="0">
                <a:solidFill>
                  <a:srgbClr val="FFFFFF"/>
                </a:solidFill>
                <a:latin typeface="Cambria"/>
                <a:ea typeface="Cambria"/>
                <a:cs typeface="Cambria"/>
                <a:sym typeface="Cambria"/>
              </a:rPr>
              <a:t>platform </a:t>
            </a:r>
            <a:r>
              <a:rPr lang="en" dirty="0">
                <a:solidFill>
                  <a:srgbClr val="FFFFFF"/>
                </a:solidFill>
                <a:latin typeface="Cambria"/>
                <a:ea typeface="Cambria"/>
                <a:cs typeface="Cambria"/>
                <a:sym typeface="Cambria"/>
              </a:rPr>
              <a:t>(uploading, describing, </a:t>
            </a:r>
            <a:r>
              <a:rPr lang="en" dirty="0" smtClean="0">
                <a:solidFill>
                  <a:srgbClr val="FFFFFF"/>
                </a:solidFill>
                <a:latin typeface="Cambria"/>
                <a:ea typeface="Cambria"/>
                <a:cs typeface="Cambria"/>
                <a:sym typeface="Cambria"/>
              </a:rPr>
              <a:t>etc</a:t>
            </a:r>
            <a:r>
              <a:rPr lang="en-US" dirty="0" smtClean="0">
                <a:solidFill>
                  <a:srgbClr val="FFFFFF"/>
                </a:solidFill>
                <a:latin typeface="Cambria"/>
                <a:ea typeface="Cambria"/>
                <a:cs typeface="Cambria"/>
                <a:sym typeface="Cambria"/>
              </a:rPr>
              <a:t>.</a:t>
            </a:r>
            <a:r>
              <a:rPr lang="en" dirty="0" smtClean="0">
                <a:solidFill>
                  <a:srgbClr val="FFFFFF"/>
                </a:solidFill>
                <a:latin typeface="Cambria"/>
                <a:ea typeface="Cambria"/>
                <a:cs typeface="Cambria"/>
                <a:sym typeface="Cambria"/>
              </a:rPr>
              <a:t>).</a:t>
            </a:r>
            <a:endParaRPr lang="en-US" dirty="0" smtClean="0">
              <a:solidFill>
                <a:srgbClr val="FFFFFF"/>
              </a:solidFill>
              <a:latin typeface="Cambria"/>
              <a:ea typeface="Cambria"/>
              <a:cs typeface="Cambria"/>
              <a:sym typeface="Cambria"/>
            </a:endParaRPr>
          </a:p>
          <a:p>
            <a:pPr marL="38100" lvl="0" indent="0" rtl="0">
              <a:buClr>
                <a:schemeClr val="lt1"/>
              </a:buClr>
              <a:buSzPct val="166666"/>
            </a:pPr>
            <a:endParaRPr lang="en" dirty="0">
              <a:solidFill>
                <a:srgbClr val="FFFFFF"/>
              </a:solidFill>
              <a:latin typeface="Cambria"/>
              <a:ea typeface="Cambria"/>
              <a:cs typeface="Cambria"/>
              <a:sym typeface="Cambria"/>
            </a:endParaRPr>
          </a:p>
          <a:p>
            <a:pPr marL="495300" lvl="0" indent="-457200">
              <a:buClr>
                <a:schemeClr val="lt1"/>
              </a:buClr>
              <a:buSzPct val="166666"/>
              <a:buFont typeface="Arial"/>
              <a:buChar char="•"/>
            </a:pPr>
            <a:r>
              <a:rPr lang="en" b="1" dirty="0">
                <a:solidFill>
                  <a:srgbClr val="FFFFFF"/>
                </a:solidFill>
                <a:latin typeface="Cambria"/>
                <a:ea typeface="Cambria"/>
                <a:cs typeface="Cambria"/>
                <a:sym typeface="Cambria"/>
              </a:rPr>
              <a:t>Networked</a:t>
            </a:r>
            <a:r>
              <a:rPr lang="en" dirty="0">
                <a:solidFill>
                  <a:srgbClr val="FFFFFF"/>
                </a:solidFill>
                <a:latin typeface="Cambria"/>
                <a:ea typeface="Cambria"/>
                <a:cs typeface="Cambria"/>
                <a:sym typeface="Cambria"/>
              </a:rPr>
              <a:t>: users sharing information across platforms (</a:t>
            </a:r>
            <a:r>
              <a:rPr lang="en" dirty="0" smtClean="0">
                <a:solidFill>
                  <a:srgbClr val="FFFFFF"/>
                </a:solidFill>
                <a:latin typeface="Cambria"/>
                <a:ea typeface="Cambria"/>
                <a:cs typeface="Cambria"/>
                <a:sym typeface="Cambria"/>
              </a:rPr>
              <a:t>e</a:t>
            </a:r>
            <a:r>
              <a:rPr lang="en-US" dirty="0" smtClean="0">
                <a:solidFill>
                  <a:srgbClr val="FFFFFF"/>
                </a:solidFill>
                <a:latin typeface="Cambria"/>
                <a:ea typeface="Cambria"/>
                <a:cs typeface="Cambria"/>
                <a:sym typeface="Cambria"/>
              </a:rPr>
              <a:t>.g.</a:t>
            </a:r>
            <a:r>
              <a:rPr lang="en" dirty="0" smtClean="0">
                <a:solidFill>
                  <a:srgbClr val="FFFFFF"/>
                </a:solidFill>
                <a:latin typeface="Cambria"/>
                <a:ea typeface="Cambria"/>
                <a:cs typeface="Cambria"/>
                <a:sym typeface="Cambria"/>
              </a:rPr>
              <a:t> </a:t>
            </a:r>
            <a:r>
              <a:rPr lang="en" dirty="0">
                <a:solidFill>
                  <a:srgbClr val="FFFFFF"/>
                </a:solidFill>
                <a:latin typeface="Cambria"/>
                <a:ea typeface="Cambria"/>
                <a:cs typeface="Cambria"/>
                <a:sym typeface="Cambria"/>
              </a:rPr>
              <a:t>embed code, shares, retweets, likes, reblogs).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lgn="ctr">
              <a:buNone/>
            </a:pPr>
            <a:r>
              <a:rPr lang="en" dirty="0" smtClean="0">
                <a:solidFill>
                  <a:srgbClr val="FFFFFF"/>
                </a:solidFill>
                <a:latin typeface="Cambria"/>
                <a:ea typeface="Cambria"/>
                <a:cs typeface="Cambria"/>
                <a:sym typeface="Cambria"/>
              </a:rPr>
              <a:t>Geolocation</a:t>
            </a:r>
            <a:r>
              <a:rPr lang="en-US" dirty="0" smtClean="0">
                <a:solidFill>
                  <a:srgbClr val="FFFFFF"/>
                </a:solidFill>
                <a:latin typeface="Cambria"/>
                <a:ea typeface="Cambria"/>
                <a:cs typeface="Cambria"/>
                <a:sym typeface="Cambria"/>
              </a:rPr>
              <a:t> History</a:t>
            </a:r>
            <a:r>
              <a:rPr lang="en" dirty="0" smtClean="0">
                <a:solidFill>
                  <a:srgbClr val="FFFFFF"/>
                </a:solidFill>
                <a:latin typeface="Cambria"/>
                <a:ea typeface="Cambria"/>
                <a:cs typeface="Cambria"/>
                <a:sym typeface="Cambria"/>
              </a:rPr>
              <a:t> </a:t>
            </a:r>
            <a:r>
              <a:rPr lang="en" dirty="0">
                <a:solidFill>
                  <a:srgbClr val="FFFFFF"/>
                </a:solidFill>
                <a:latin typeface="Cambria"/>
                <a:ea typeface="Cambria"/>
                <a:cs typeface="Cambria"/>
                <a:sym typeface="Cambria"/>
              </a:rPr>
              <a:t>Platforms </a:t>
            </a:r>
          </a:p>
        </p:txBody>
      </p:sp>
      <p:sp>
        <p:nvSpPr>
          <p:cNvPr id="36" name="Shape 36"/>
          <p:cNvSpPr txBox="1">
            <a:spLocks noGrp="1"/>
          </p:cNvSpPr>
          <p:nvPr>
            <p:ph type="body" idx="1"/>
          </p:nvPr>
        </p:nvSpPr>
        <p:spPr>
          <a:xfrm>
            <a:off x="457200" y="1600203"/>
            <a:ext cx="8229600" cy="4967599"/>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dirty="0">
                <a:solidFill>
                  <a:schemeClr val="bg1"/>
                </a:solidFill>
                <a:latin typeface="Cambria"/>
                <a:ea typeface="Cambria"/>
                <a:cs typeface="Cambria"/>
                <a:sym typeface="Cambria"/>
              </a:rPr>
              <a:t>Leverage Google Maps API against historical archival materials</a:t>
            </a:r>
          </a:p>
          <a:p>
            <a:endParaRPr lang="en" dirty="0">
              <a:solidFill>
                <a:schemeClr val="bg1"/>
              </a:solidFill>
              <a:latin typeface="Cambria"/>
              <a:ea typeface="Cambria"/>
              <a:cs typeface="Cambria"/>
              <a:sym typeface="Cambria"/>
            </a:endParaRPr>
          </a:p>
          <a:p>
            <a:pPr marL="457200" lvl="0" indent="-419100" rtl="0">
              <a:buClr>
                <a:schemeClr val="lt1"/>
              </a:buClr>
              <a:buSzPct val="166666"/>
              <a:buFont typeface="Arial"/>
              <a:buChar char="•"/>
            </a:pPr>
            <a:r>
              <a:rPr lang="en" dirty="0">
                <a:solidFill>
                  <a:schemeClr val="bg1"/>
                </a:solidFill>
                <a:latin typeface="Cambria"/>
                <a:ea typeface="Cambria"/>
                <a:cs typeface="Cambria"/>
                <a:sym typeface="Cambria"/>
              </a:rPr>
              <a:t>Examples: Historypin, WhatWasThere, Sepiatown</a:t>
            </a:r>
          </a:p>
          <a:p>
            <a:endParaRPr lang="en" dirty="0">
              <a:latin typeface="Cambria"/>
              <a:ea typeface="Cambria"/>
              <a:cs typeface="Cambria"/>
              <a:sym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81000" y="274637"/>
            <a:ext cx="8229600" cy="1143200"/>
          </a:xfrm>
          <a:prstGeom prst="rect">
            <a:avLst/>
          </a:prstGeom>
        </p:spPr>
        <p:txBody>
          <a:bodyPr lIns="91425" tIns="91425" rIns="91425" bIns="91425" anchor="b" anchorCtr="0">
            <a:noAutofit/>
          </a:bodyPr>
          <a:lstStyle/>
          <a:p>
            <a:pPr algn="ctr">
              <a:buNone/>
            </a:pPr>
            <a:r>
              <a:rPr lang="en" dirty="0" smtClean="0">
                <a:solidFill>
                  <a:srgbClr val="FFFFFF"/>
                </a:solidFill>
                <a:latin typeface="Cambria"/>
                <a:ea typeface="Cambria"/>
                <a:cs typeface="Cambria"/>
                <a:sym typeface="Cambria"/>
              </a:rPr>
              <a:t>Historypin</a:t>
            </a:r>
            <a:r>
              <a:rPr lang="en-US" dirty="0" smtClean="0">
                <a:solidFill>
                  <a:srgbClr val="FFFFFF"/>
                </a:solidFill>
                <a:latin typeface="Cambria"/>
                <a:ea typeface="Cambria"/>
                <a:cs typeface="Cambria"/>
                <a:sym typeface="Cambria"/>
              </a:rPr>
              <a:t>: Portsmouth, NH</a:t>
            </a:r>
            <a:endParaRPr lang="en" dirty="0">
              <a:solidFill>
                <a:srgbClr val="FFFFFF"/>
              </a:solidFill>
              <a:latin typeface="Cambria"/>
              <a:ea typeface="Cambria"/>
              <a:cs typeface="Cambria"/>
              <a:sym typeface="Cambria"/>
            </a:endParaRPr>
          </a:p>
        </p:txBody>
      </p:sp>
      <p:pic>
        <p:nvPicPr>
          <p:cNvPr id="4" name="Picture 3" descr="Screen Shot 2014-03-18 at 10.00.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5" y="1417839"/>
            <a:ext cx="6953250" cy="527496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567155" y="270333"/>
            <a:ext cx="8009699" cy="1260400"/>
          </a:xfrm>
          <a:prstGeom prst="rect">
            <a:avLst/>
          </a:prstGeom>
        </p:spPr>
        <p:txBody>
          <a:bodyPr lIns="91425" tIns="91425" rIns="91425" bIns="91425" anchor="b" anchorCtr="0">
            <a:noAutofit/>
          </a:bodyPr>
          <a:lstStyle/>
          <a:p>
            <a:pPr lvl="0" rtl="0">
              <a:buNone/>
            </a:pPr>
            <a:r>
              <a:rPr lang="en" sz="3600" dirty="0">
                <a:latin typeface="Cambria"/>
                <a:ea typeface="Cambria"/>
                <a:cs typeface="Cambria"/>
                <a:sym typeface="Cambria"/>
              </a:rPr>
              <a:t>Nostalgia in (a few) nutshells</a:t>
            </a:r>
          </a:p>
        </p:txBody>
      </p:sp>
      <p:sp>
        <p:nvSpPr>
          <p:cNvPr id="30" name="Shape 30"/>
          <p:cNvSpPr txBox="1"/>
          <p:nvPr/>
        </p:nvSpPr>
        <p:spPr>
          <a:xfrm>
            <a:off x="620980" y="1905868"/>
            <a:ext cx="7955999" cy="4108399"/>
          </a:xfrm>
          <a:prstGeom prst="rect">
            <a:avLst/>
          </a:prstGeom>
        </p:spPr>
        <p:txBody>
          <a:bodyPr lIns="91425" tIns="91425" rIns="91425" bIns="91425" anchor="t" anchorCtr="0">
            <a:noAutofit/>
          </a:bodyPr>
          <a:lstStyle/>
          <a:p>
            <a:pPr marL="457200" lvl="0" indent="-342900" rtl="0">
              <a:buClr>
                <a:schemeClr val="lt2"/>
              </a:buClr>
              <a:buSzPct val="100000"/>
              <a:buFont typeface="Cambria"/>
              <a:buChar char="●"/>
            </a:pPr>
            <a:r>
              <a:rPr lang="en" sz="3200" dirty="0">
                <a:solidFill>
                  <a:schemeClr val="lt2"/>
                </a:solidFill>
                <a:latin typeface="Cambria"/>
                <a:ea typeface="Cambria"/>
                <a:cs typeface="Cambria"/>
                <a:sym typeface="Cambria"/>
              </a:rPr>
              <a:t>Origins as a mental </a:t>
            </a:r>
            <a:r>
              <a:rPr lang="en-US" sz="3200" dirty="0" smtClean="0">
                <a:solidFill>
                  <a:schemeClr val="lt2"/>
                </a:solidFill>
                <a:latin typeface="Cambria"/>
                <a:ea typeface="Cambria"/>
                <a:cs typeface="Cambria"/>
                <a:sym typeface="Cambria"/>
              </a:rPr>
              <a:t>health issue</a:t>
            </a:r>
            <a:endParaRPr lang="en" sz="3200" dirty="0">
              <a:solidFill>
                <a:schemeClr val="lt2"/>
              </a:solidFill>
              <a:latin typeface="Cambria"/>
              <a:ea typeface="Cambria"/>
              <a:cs typeface="Cambria"/>
              <a:sym typeface="Cambria"/>
            </a:endParaRPr>
          </a:p>
          <a:p>
            <a:endParaRPr lang="en" sz="3200" dirty="0">
              <a:solidFill>
                <a:schemeClr val="lt2"/>
              </a:solidFill>
              <a:latin typeface="Cambria"/>
              <a:ea typeface="Cambria"/>
              <a:cs typeface="Cambria"/>
              <a:sym typeface="Cambria"/>
            </a:endParaRPr>
          </a:p>
          <a:p>
            <a:pPr marL="457200" lvl="0" indent="-342900" rtl="0">
              <a:buClr>
                <a:schemeClr val="lt2"/>
              </a:buClr>
              <a:buSzPct val="100000"/>
              <a:buFont typeface="Cambria"/>
              <a:buChar char="●"/>
            </a:pPr>
            <a:r>
              <a:rPr lang="en" sz="3200" dirty="0">
                <a:solidFill>
                  <a:schemeClr val="lt2"/>
                </a:solidFill>
                <a:latin typeface="Cambria"/>
                <a:ea typeface="Cambria"/>
                <a:cs typeface="Cambria"/>
                <a:sym typeface="Cambria"/>
              </a:rPr>
              <a:t>A “longing” for “place” or a period of time</a:t>
            </a:r>
          </a:p>
          <a:p>
            <a:endParaRPr lang="en" sz="3200" dirty="0">
              <a:solidFill>
                <a:schemeClr val="lt2"/>
              </a:solidFill>
              <a:latin typeface="Cambria"/>
              <a:ea typeface="Cambria"/>
              <a:cs typeface="Cambria"/>
              <a:sym typeface="Cambria"/>
            </a:endParaRPr>
          </a:p>
          <a:p>
            <a:pPr marL="457200" lvl="0" indent="-342900" rtl="0">
              <a:buClr>
                <a:schemeClr val="lt2"/>
              </a:buClr>
              <a:buSzPct val="100000"/>
              <a:buFont typeface="Cambria"/>
              <a:buChar char="●"/>
            </a:pPr>
            <a:r>
              <a:rPr lang="en" sz="3200" dirty="0">
                <a:solidFill>
                  <a:schemeClr val="lt2"/>
                </a:solidFill>
                <a:latin typeface="Cambria"/>
                <a:ea typeface="Cambria"/>
                <a:cs typeface="Cambria"/>
                <a:sym typeface="Cambria"/>
              </a:rPr>
              <a:t>A romantic feeling about displacement or loss</a:t>
            </a:r>
          </a:p>
          <a:p>
            <a:endParaRPr lang="en" sz="2000" dirty="0">
              <a:solidFill>
                <a:schemeClr val="lt2"/>
              </a:solidFill>
              <a:latin typeface="Cambria"/>
              <a:ea typeface="Cambria"/>
              <a:cs typeface="Cambria"/>
              <a:sym typeface="Cambria"/>
            </a:endParaRPr>
          </a:p>
          <a:p>
            <a:endParaRPr lang="en" sz="1800" dirty="0">
              <a:solidFill>
                <a:schemeClr val="lt2"/>
              </a:solidFill>
              <a:latin typeface="Cambria"/>
              <a:ea typeface="Cambria"/>
              <a:cs typeface="Cambria"/>
              <a:sym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lgn="ctr">
              <a:buNone/>
            </a:pPr>
            <a:r>
              <a:rPr lang="en" dirty="0">
                <a:solidFill>
                  <a:srgbClr val="FFFFFF"/>
                </a:solidFill>
                <a:latin typeface="Cambria"/>
                <a:ea typeface="Cambria"/>
                <a:cs typeface="Cambria"/>
                <a:sym typeface="Cambria"/>
              </a:rPr>
              <a:t>WhatWasThere: Harvard Square</a:t>
            </a:r>
          </a:p>
        </p:txBody>
      </p:sp>
      <p:pic>
        <p:nvPicPr>
          <p:cNvPr id="48" name="Shape 48"/>
          <p:cNvPicPr preferRelativeResize="0"/>
          <p:nvPr/>
        </p:nvPicPr>
        <p:blipFill>
          <a:blip r:embed="rId3"/>
          <a:stretch>
            <a:fillRect/>
          </a:stretch>
        </p:blipFill>
        <p:spPr>
          <a:xfrm>
            <a:off x="1337469" y="1417837"/>
            <a:ext cx="6469063" cy="3919002"/>
          </a:xfrm>
          <a:prstGeom prst="rect">
            <a:avLst/>
          </a:prstGeom>
          <a:noFill/>
          <a:ln>
            <a:noFill/>
          </a:ln>
        </p:spPr>
      </p:pic>
      <p:sp>
        <p:nvSpPr>
          <p:cNvPr id="3" name="TextBox 2"/>
          <p:cNvSpPr txBox="1"/>
          <p:nvPr/>
        </p:nvSpPr>
        <p:spPr>
          <a:xfrm>
            <a:off x="1337469" y="5540375"/>
            <a:ext cx="6469063" cy="1169551"/>
          </a:xfrm>
          <a:prstGeom prst="rect">
            <a:avLst/>
          </a:prstGeom>
          <a:noFill/>
        </p:spPr>
        <p:txBody>
          <a:bodyPr wrap="square" rtlCol="0">
            <a:spAutoFit/>
          </a:bodyPr>
          <a:lstStyle/>
          <a:p>
            <a:r>
              <a:rPr lang="en-US" dirty="0">
                <a:solidFill>
                  <a:srgbClr val="FFFFFF"/>
                </a:solidFill>
                <a:latin typeface="Cambria"/>
                <a:cs typeface="Cambria"/>
              </a:rPr>
              <a:t>Image Source: </a:t>
            </a:r>
            <a:r>
              <a:rPr lang="en-US" kern="1200" dirty="0">
                <a:solidFill>
                  <a:srgbClr val="FFFFFF"/>
                </a:solidFill>
                <a:latin typeface="Cambria"/>
                <a:cs typeface="Cambria"/>
              </a:rPr>
              <a:t>http://</a:t>
            </a:r>
            <a:r>
              <a:rPr lang="en-US" kern="1200" dirty="0" err="1">
                <a:solidFill>
                  <a:srgbClr val="FFFFFF"/>
                </a:solidFill>
                <a:latin typeface="Cambria"/>
                <a:cs typeface="Cambria"/>
              </a:rPr>
              <a:t>hdl.loc.gov</a:t>
            </a:r>
            <a:r>
              <a:rPr lang="en-US" kern="1200" dirty="0">
                <a:solidFill>
                  <a:srgbClr val="FFFFFF"/>
                </a:solidFill>
                <a:latin typeface="Cambria"/>
                <a:cs typeface="Cambria"/>
              </a:rPr>
              <a:t>/</a:t>
            </a:r>
            <a:r>
              <a:rPr lang="en-US" kern="1200" dirty="0" err="1">
                <a:solidFill>
                  <a:srgbClr val="FFFFFF"/>
                </a:solidFill>
                <a:latin typeface="Cambria"/>
                <a:cs typeface="Cambria"/>
              </a:rPr>
              <a:t>loc.pnp</a:t>
            </a:r>
            <a:r>
              <a:rPr lang="en-US" kern="1200" dirty="0">
                <a:solidFill>
                  <a:srgbClr val="FFFFFF"/>
                </a:solidFill>
                <a:latin typeface="Cambria"/>
                <a:cs typeface="Cambria"/>
              </a:rPr>
              <a:t>/det.4a24400</a:t>
            </a:r>
          </a:p>
          <a:p>
            <a:r>
              <a:rPr lang="en-US" kern="1200" dirty="0">
                <a:solidFill>
                  <a:srgbClr val="FFFFFF"/>
                </a:solidFill>
                <a:latin typeface="Cambria"/>
                <a:cs typeface="Cambria"/>
              </a:rPr>
              <a:t>Entrance to subway, Harvard Square, Cambridge, Mass.</a:t>
            </a:r>
          </a:p>
          <a:p>
            <a:r>
              <a:rPr lang="en-US" kern="1200" dirty="0">
                <a:solidFill>
                  <a:srgbClr val="FFFFFF"/>
                </a:solidFill>
                <a:latin typeface="Cambria"/>
                <a:cs typeface="Cambria"/>
              </a:rPr>
              <a:t>Detroit Publishing Company Photograph Collection</a:t>
            </a:r>
          </a:p>
          <a:p>
            <a:r>
              <a:rPr lang="en-US" kern="1200" dirty="0">
                <a:solidFill>
                  <a:srgbClr val="FFFFFF"/>
                </a:solidFill>
                <a:latin typeface="Cambria"/>
                <a:cs typeface="Cambria"/>
              </a:rPr>
              <a:t>Library of Congress Prints and Photographs Division </a:t>
            </a:r>
          </a:p>
          <a:p>
            <a:r>
              <a:rPr lang="en-US" kern="1200" dirty="0">
                <a:solidFill>
                  <a:srgbClr val="FFFFFF"/>
                </a:solidFill>
                <a:latin typeface="Cambria"/>
                <a:cs typeface="Cambria"/>
              </a:rPr>
              <a:t>Washington, D.C. 20540 USA</a:t>
            </a:r>
            <a:endParaRPr lang="en" dirty="0">
              <a:solidFill>
                <a:srgbClr val="FFFFFF"/>
              </a:solidFill>
              <a:latin typeface="Cambria"/>
              <a:cs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lvl="0" algn="ctr" rtl="0">
              <a:buNone/>
            </a:pPr>
            <a:r>
              <a:rPr lang="en" dirty="0">
                <a:solidFill>
                  <a:srgbClr val="FFFFFF"/>
                </a:solidFill>
                <a:latin typeface="Cambria"/>
                <a:ea typeface="Cambria"/>
                <a:cs typeface="Cambria"/>
                <a:sym typeface="Cambria"/>
              </a:rPr>
              <a:t>WhatWasThere: Harvard Square</a:t>
            </a:r>
          </a:p>
        </p:txBody>
      </p:sp>
      <p:pic>
        <p:nvPicPr>
          <p:cNvPr id="54" name="Shape 54"/>
          <p:cNvPicPr preferRelativeResize="0"/>
          <p:nvPr/>
        </p:nvPicPr>
        <p:blipFill>
          <a:blip r:embed="rId3"/>
          <a:stretch>
            <a:fillRect/>
          </a:stretch>
        </p:blipFill>
        <p:spPr>
          <a:xfrm>
            <a:off x="1333500" y="1417837"/>
            <a:ext cx="6477000" cy="40163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lgn="ctr">
              <a:buNone/>
            </a:pPr>
            <a:r>
              <a:rPr lang="en" dirty="0">
                <a:solidFill>
                  <a:srgbClr val="FFFFFF"/>
                </a:solidFill>
                <a:latin typeface="Cambria"/>
                <a:ea typeface="Cambria"/>
                <a:cs typeface="Cambria"/>
                <a:sym typeface="Cambria"/>
              </a:rPr>
              <a:t>Stereogranimator: </a:t>
            </a:r>
            <a:r>
              <a:rPr lang="en-US" dirty="0" smtClean="0">
                <a:solidFill>
                  <a:srgbClr val="FFFFFF"/>
                </a:solidFill>
                <a:latin typeface="Cambria"/>
                <a:ea typeface="Cambria"/>
                <a:cs typeface="Cambria"/>
                <a:sym typeface="Cambria"/>
              </a:rPr>
              <a:t>Overview</a:t>
            </a:r>
            <a:endParaRPr lang="en" dirty="0">
              <a:solidFill>
                <a:srgbClr val="FFFFFF"/>
              </a:solidFill>
              <a:latin typeface="Cambria"/>
              <a:ea typeface="Cambria"/>
              <a:cs typeface="Cambria"/>
              <a:sym typeface="Cambria"/>
            </a:endParaRPr>
          </a:p>
        </p:txBody>
      </p:sp>
      <p:sp>
        <p:nvSpPr>
          <p:cNvPr id="60" name="Shape 60"/>
          <p:cNvSpPr txBox="1">
            <a:spLocks noGrp="1"/>
          </p:cNvSpPr>
          <p:nvPr>
            <p:ph type="body" idx="1"/>
          </p:nvPr>
        </p:nvSpPr>
        <p:spPr>
          <a:xfrm>
            <a:off x="457200" y="1600203"/>
            <a:ext cx="8229600" cy="4019547"/>
          </a:xfrm>
          <a:prstGeom prst="rect">
            <a:avLst/>
          </a:prstGeom>
        </p:spPr>
        <p:txBody>
          <a:bodyPr lIns="91425" tIns="91425" rIns="91425" bIns="91425" anchor="t" anchorCtr="0">
            <a:noAutofit/>
          </a:bodyPr>
          <a:lstStyle/>
          <a:p>
            <a:pPr marL="495300" lvl="0" indent="-457200" rtl="0">
              <a:buClr>
                <a:schemeClr val="lt1"/>
              </a:buClr>
              <a:buSzPct val="166666"/>
              <a:buFont typeface="Arial"/>
              <a:buChar char="•"/>
            </a:pPr>
            <a:r>
              <a:rPr lang="en" dirty="0">
                <a:latin typeface="Cambria"/>
                <a:ea typeface="Cambria"/>
                <a:cs typeface="Cambria"/>
                <a:sym typeface="Cambria"/>
              </a:rPr>
              <a:t>Inspired by project by artist Joshua Heineman</a:t>
            </a:r>
          </a:p>
          <a:p>
            <a:pPr marL="647700" indent="-457200">
              <a:buFont typeface="Arial"/>
              <a:buChar char="•"/>
            </a:pPr>
            <a:endParaRPr lang="en" dirty="0">
              <a:latin typeface="Cambria"/>
              <a:ea typeface="Cambria"/>
              <a:cs typeface="Cambria"/>
              <a:sym typeface="Cambria"/>
            </a:endParaRPr>
          </a:p>
          <a:p>
            <a:pPr marL="495300" lvl="0" indent="-457200" rtl="0">
              <a:buClr>
                <a:schemeClr val="lt1"/>
              </a:buClr>
              <a:buSzPct val="166666"/>
              <a:buFont typeface="Arial"/>
              <a:buChar char="•"/>
            </a:pPr>
            <a:r>
              <a:rPr lang="en" dirty="0">
                <a:latin typeface="Cambria"/>
                <a:ea typeface="Cambria"/>
                <a:cs typeface="Cambria"/>
                <a:sym typeface="Cambria"/>
              </a:rPr>
              <a:t>Used the NYPL’s Digital Collection</a:t>
            </a:r>
          </a:p>
          <a:p>
            <a:pPr marL="190500" indent="0"/>
            <a:endParaRPr lang="en" dirty="0">
              <a:latin typeface="Cambria"/>
              <a:ea typeface="Cambria"/>
              <a:cs typeface="Cambria"/>
              <a:sym typeface="Cambria"/>
            </a:endParaRPr>
          </a:p>
          <a:p>
            <a:pPr marL="495300" lvl="0" indent="-457200" rtl="0">
              <a:buClr>
                <a:schemeClr val="lt1"/>
              </a:buClr>
              <a:buSzPct val="166666"/>
              <a:buFont typeface="Arial"/>
              <a:buChar char="•"/>
            </a:pPr>
            <a:r>
              <a:rPr lang="en" dirty="0">
                <a:latin typeface="Cambria"/>
                <a:ea typeface="Cambria"/>
                <a:cs typeface="Cambria"/>
                <a:sym typeface="Cambria"/>
              </a:rPr>
              <a:t>Allows users to transform archival stereographs into web-shareable 3D images</a:t>
            </a:r>
          </a:p>
          <a:p>
            <a:endParaRPr lang="en" dirty="0">
              <a:latin typeface="Cambria"/>
              <a:ea typeface="Cambria"/>
              <a:cs typeface="Cambria"/>
              <a:sym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396875"/>
            <a:ext cx="8229600" cy="830462"/>
          </a:xfrm>
          <a:prstGeom prst="rect">
            <a:avLst/>
          </a:prstGeom>
        </p:spPr>
        <p:txBody>
          <a:bodyPr lIns="91425" tIns="91425" rIns="91425" bIns="91425" anchor="b" anchorCtr="0">
            <a:noAutofit/>
          </a:bodyPr>
          <a:lstStyle/>
          <a:p>
            <a:pPr algn="ctr">
              <a:buNone/>
            </a:pPr>
            <a:r>
              <a:rPr lang="en" dirty="0">
                <a:solidFill>
                  <a:srgbClr val="FFFFFF"/>
                </a:solidFill>
                <a:latin typeface="Cambria"/>
                <a:ea typeface="Cambria"/>
                <a:cs typeface="Cambria"/>
                <a:sym typeface="Cambria"/>
              </a:rPr>
              <a:t>Stereogranimator: Formats / GIFs</a:t>
            </a:r>
          </a:p>
        </p:txBody>
      </p:sp>
      <p:pic>
        <p:nvPicPr>
          <p:cNvPr id="4" name="dog_gif.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16125" y="1227337"/>
            <a:ext cx="4995863" cy="4575203"/>
          </a:xfrm>
          <a:prstGeom prst="rect">
            <a:avLst/>
          </a:prstGeom>
        </p:spPr>
      </p:pic>
      <p:sp>
        <p:nvSpPr>
          <p:cNvPr id="2" name="TextBox 1"/>
          <p:cNvSpPr txBox="1"/>
          <p:nvPr/>
        </p:nvSpPr>
        <p:spPr>
          <a:xfrm>
            <a:off x="904875" y="5913765"/>
            <a:ext cx="3533614" cy="523220"/>
          </a:xfrm>
          <a:prstGeom prst="rect">
            <a:avLst/>
          </a:prstGeom>
          <a:noFill/>
        </p:spPr>
        <p:txBody>
          <a:bodyPr wrap="none" rtlCol="0">
            <a:spAutoFit/>
          </a:bodyPr>
          <a:lstStyle/>
          <a:p>
            <a:pPr lvl="0" algn="ctr"/>
            <a:r>
              <a:rPr lang="en-US" dirty="0">
                <a:solidFill>
                  <a:srgbClr val="FFFFFF"/>
                </a:solidFill>
                <a:latin typeface="Cambria"/>
                <a:cs typeface="Cambria"/>
              </a:rPr>
              <a:t>Source: http://</a:t>
            </a:r>
            <a:r>
              <a:rPr lang="en-US" dirty="0" err="1">
                <a:solidFill>
                  <a:srgbClr val="FFFFFF"/>
                </a:solidFill>
                <a:latin typeface="Cambria"/>
                <a:cs typeface="Cambria"/>
              </a:rPr>
              <a:t>stereo.nypl.org</a:t>
            </a:r>
            <a:r>
              <a:rPr lang="en-US" dirty="0">
                <a:solidFill>
                  <a:srgbClr val="FFFFFF"/>
                </a:solidFill>
                <a:latin typeface="Cambria"/>
                <a:cs typeface="Cambria"/>
              </a:rPr>
              <a:t>/view/40306</a:t>
            </a:r>
            <a:endParaRPr lang="en" dirty="0">
              <a:solidFill>
                <a:srgbClr val="FFFFFF"/>
              </a:solidFill>
              <a:latin typeface="Cambria"/>
              <a:cs typeface="Cambria"/>
            </a:endParaRPr>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7506"/>
            <a:ext cx="8229600" cy="820738"/>
          </a:xfrm>
        </p:spPr>
        <p:txBody>
          <a:bodyPr/>
          <a:lstStyle/>
          <a:p>
            <a:pPr algn="ctr"/>
            <a:r>
              <a:rPr lang="en-US" sz="3200" dirty="0" smtClean="0">
                <a:latin typeface="Cambria"/>
                <a:cs typeface="Cambria"/>
              </a:rPr>
              <a:t>Please Put on 3D Glasses</a:t>
            </a:r>
            <a:br>
              <a:rPr lang="en-US" sz="3200" dirty="0" smtClean="0">
                <a:latin typeface="Cambria"/>
                <a:cs typeface="Cambria"/>
              </a:rPr>
            </a:br>
            <a:endParaRPr lang="en-US" sz="3200" dirty="0">
              <a:latin typeface="Cambria"/>
              <a:cs typeface="Cambria"/>
            </a:endParaRPr>
          </a:p>
        </p:txBody>
      </p:sp>
    </p:spTree>
    <p:extLst>
      <p:ext uri="{BB962C8B-B14F-4D97-AF65-F5344CB8AC3E}">
        <p14:creationId xmlns:p14="http://schemas.microsoft.com/office/powerpoint/2010/main" val="42526018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43580"/>
            <a:ext cx="8229600" cy="782837"/>
          </a:xfrm>
          <a:prstGeom prst="rect">
            <a:avLst/>
          </a:prstGeom>
        </p:spPr>
        <p:txBody>
          <a:bodyPr lIns="91425" tIns="91425" rIns="91425" bIns="91425" anchor="b" anchorCtr="0">
            <a:noAutofit/>
          </a:bodyPr>
          <a:lstStyle/>
          <a:p>
            <a:pPr algn="ctr">
              <a:buNone/>
            </a:pPr>
            <a:r>
              <a:rPr lang="en" sz="3200" dirty="0">
                <a:solidFill>
                  <a:srgbClr val="FFFFFF"/>
                </a:solidFill>
                <a:latin typeface="Cambria"/>
                <a:ea typeface="Cambria"/>
                <a:cs typeface="Cambria"/>
                <a:sym typeface="Cambria"/>
              </a:rPr>
              <a:t>Stereogranimator: Formats / Anaglyphs</a:t>
            </a:r>
          </a:p>
        </p:txBody>
      </p:sp>
      <p:pic>
        <p:nvPicPr>
          <p:cNvPr id="72" name="Shape 72"/>
          <p:cNvPicPr preferRelativeResize="0"/>
          <p:nvPr/>
        </p:nvPicPr>
        <p:blipFill>
          <a:blip r:embed="rId3"/>
          <a:stretch>
            <a:fillRect/>
          </a:stretch>
        </p:blipFill>
        <p:spPr>
          <a:xfrm>
            <a:off x="2936505" y="1026417"/>
            <a:ext cx="3270999" cy="5233599"/>
          </a:xfrm>
          <a:prstGeom prst="rect">
            <a:avLst/>
          </a:prstGeom>
          <a:noFill/>
          <a:ln>
            <a:noFill/>
          </a:ln>
        </p:spPr>
      </p:pic>
      <p:sp>
        <p:nvSpPr>
          <p:cNvPr id="2" name="TextBox 1"/>
          <p:cNvSpPr txBox="1"/>
          <p:nvPr/>
        </p:nvSpPr>
        <p:spPr>
          <a:xfrm>
            <a:off x="904875" y="6323516"/>
            <a:ext cx="3730625" cy="523220"/>
          </a:xfrm>
          <a:prstGeom prst="rect">
            <a:avLst/>
          </a:prstGeom>
          <a:noFill/>
        </p:spPr>
        <p:txBody>
          <a:bodyPr wrap="square" rtlCol="0">
            <a:spAutoFit/>
          </a:bodyPr>
          <a:lstStyle/>
          <a:p>
            <a:pPr lvl="0"/>
            <a:r>
              <a:rPr lang="en-US" dirty="0">
                <a:solidFill>
                  <a:srgbClr val="FFFFFF"/>
                </a:solidFill>
                <a:latin typeface="Cambria"/>
                <a:cs typeface="Cambria"/>
              </a:rPr>
              <a:t>Source: http://</a:t>
            </a:r>
            <a:r>
              <a:rPr lang="en-US" dirty="0" err="1">
                <a:solidFill>
                  <a:srgbClr val="FFFFFF"/>
                </a:solidFill>
                <a:latin typeface="Cambria"/>
                <a:cs typeface="Cambria"/>
              </a:rPr>
              <a:t>stereo.nypl.org</a:t>
            </a:r>
            <a:r>
              <a:rPr lang="en-US" dirty="0">
                <a:solidFill>
                  <a:srgbClr val="FFFFFF"/>
                </a:solidFill>
                <a:latin typeface="Cambria"/>
                <a:cs typeface="Cambria"/>
              </a:rPr>
              <a:t>/view/44836</a:t>
            </a:r>
            <a:endParaRPr lang="en" dirty="0">
              <a:solidFill>
                <a:srgbClr val="FFFFFF"/>
              </a:solidFill>
              <a:latin typeface="Cambria"/>
              <a:cs typeface="Cambria"/>
            </a:endParaRPr>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434080"/>
            <a:ext cx="8229600" cy="814587"/>
          </a:xfrm>
          <a:prstGeom prst="rect">
            <a:avLst/>
          </a:prstGeom>
        </p:spPr>
        <p:txBody>
          <a:bodyPr lIns="91425" tIns="91425" rIns="91425" bIns="91425" anchor="b" anchorCtr="0">
            <a:noAutofit/>
          </a:bodyPr>
          <a:lstStyle/>
          <a:p>
            <a:pPr lvl="0" algn="ctr" rtl="0">
              <a:buNone/>
            </a:pPr>
            <a:r>
              <a:rPr lang="en" sz="3200" dirty="0">
                <a:solidFill>
                  <a:srgbClr val="FFFFFF"/>
                </a:solidFill>
                <a:latin typeface="Cambria"/>
                <a:ea typeface="Cambria"/>
                <a:cs typeface="Cambria"/>
                <a:sym typeface="Cambria"/>
              </a:rPr>
              <a:t>Artistic Photo Series: Khanh Hmoong</a:t>
            </a:r>
          </a:p>
        </p:txBody>
      </p:sp>
      <p:pic>
        <p:nvPicPr>
          <p:cNvPr id="78" name="Shape 78"/>
          <p:cNvPicPr preferRelativeResize="0"/>
          <p:nvPr/>
        </p:nvPicPr>
        <p:blipFill>
          <a:blip r:embed="rId3"/>
          <a:stretch>
            <a:fillRect/>
          </a:stretch>
        </p:blipFill>
        <p:spPr>
          <a:xfrm>
            <a:off x="1491505" y="1248667"/>
            <a:ext cx="5991475" cy="4957199"/>
          </a:xfrm>
          <a:prstGeom prst="rect">
            <a:avLst/>
          </a:prstGeom>
          <a:noFill/>
          <a:ln>
            <a:noFill/>
          </a:ln>
        </p:spPr>
      </p:pic>
      <p:sp>
        <p:nvSpPr>
          <p:cNvPr id="2" name="TextBox 1"/>
          <p:cNvSpPr txBox="1"/>
          <p:nvPr/>
        </p:nvSpPr>
        <p:spPr>
          <a:xfrm>
            <a:off x="299036" y="6205866"/>
            <a:ext cx="8701771" cy="523220"/>
          </a:xfrm>
          <a:prstGeom prst="rect">
            <a:avLst/>
          </a:prstGeom>
          <a:noFill/>
        </p:spPr>
        <p:txBody>
          <a:bodyPr wrap="none" rtlCol="0">
            <a:spAutoFit/>
          </a:bodyPr>
          <a:lstStyle/>
          <a:p>
            <a:pPr lvl="0"/>
            <a:r>
              <a:rPr lang="en-US" dirty="0">
                <a:solidFill>
                  <a:srgbClr val="FFFFFF"/>
                </a:solidFill>
                <a:latin typeface="Cambria"/>
                <a:cs typeface="Cambria"/>
              </a:rPr>
              <a:t>Source: </a:t>
            </a:r>
            <a:r>
              <a:rPr lang="en-US" dirty="0" err="1">
                <a:solidFill>
                  <a:srgbClr val="FFFFFF"/>
                </a:solidFill>
                <a:latin typeface="Cambria"/>
                <a:cs typeface="Cambria"/>
              </a:rPr>
              <a:t>Khanh</a:t>
            </a:r>
            <a:r>
              <a:rPr lang="en-US" dirty="0">
                <a:solidFill>
                  <a:srgbClr val="FFFFFF"/>
                </a:solidFill>
                <a:latin typeface="Cambria"/>
                <a:cs typeface="Cambria"/>
              </a:rPr>
              <a:t> </a:t>
            </a:r>
            <a:r>
              <a:rPr lang="en-US" dirty="0" err="1">
                <a:solidFill>
                  <a:srgbClr val="FFFFFF"/>
                </a:solidFill>
                <a:latin typeface="Cambria"/>
                <a:cs typeface="Cambria"/>
              </a:rPr>
              <a:t>Hmoong</a:t>
            </a:r>
            <a:r>
              <a:rPr lang="en-US" dirty="0">
                <a:solidFill>
                  <a:srgbClr val="FFFFFF"/>
                </a:solidFill>
                <a:latin typeface="Cambria"/>
                <a:cs typeface="Cambria"/>
              </a:rPr>
              <a:t>. </a:t>
            </a:r>
            <a:r>
              <a:rPr lang="nl-NL" kern="1200" dirty="0" err="1">
                <a:solidFill>
                  <a:srgbClr val="FFFFFF"/>
                </a:solidFill>
                <a:latin typeface="Cambria"/>
                <a:cs typeface="Cambria"/>
              </a:rPr>
              <a:t>https</a:t>
            </a:r>
            <a:r>
              <a:rPr lang="nl-NL" kern="1200" dirty="0">
                <a:solidFill>
                  <a:srgbClr val="FFFFFF"/>
                </a:solidFill>
                <a:latin typeface="Cambria"/>
                <a:cs typeface="Cambria"/>
              </a:rPr>
              <a:t>://</a:t>
            </a:r>
            <a:r>
              <a:rPr lang="nl-NL" kern="1200" dirty="0" err="1">
                <a:solidFill>
                  <a:srgbClr val="FFFFFF"/>
                </a:solidFill>
                <a:latin typeface="Cambria"/>
                <a:cs typeface="Cambria"/>
              </a:rPr>
              <a:t>www.flickr.com</a:t>
            </a:r>
            <a:r>
              <a:rPr lang="nl-NL" kern="1200" dirty="0">
                <a:solidFill>
                  <a:srgbClr val="FFFFFF"/>
                </a:solidFill>
                <a:latin typeface="Cambria"/>
                <a:cs typeface="Cambria"/>
              </a:rPr>
              <a:t>/</a:t>
            </a:r>
            <a:r>
              <a:rPr lang="nl-NL" kern="1200" dirty="0" err="1">
                <a:solidFill>
                  <a:srgbClr val="FFFFFF"/>
                </a:solidFill>
                <a:latin typeface="Cambria"/>
                <a:cs typeface="Cambria"/>
              </a:rPr>
              <a:t>photos</a:t>
            </a:r>
            <a:r>
              <a:rPr lang="nl-NL" kern="1200" dirty="0">
                <a:solidFill>
                  <a:srgbClr val="FFFFFF"/>
                </a:solidFill>
                <a:latin typeface="Cambria"/>
                <a:cs typeface="Cambria"/>
              </a:rPr>
              <a:t>/</a:t>
            </a:r>
            <a:r>
              <a:rPr lang="nl-NL" kern="1200" dirty="0" err="1">
                <a:solidFill>
                  <a:srgbClr val="FFFFFF"/>
                </a:solidFill>
                <a:latin typeface="Cambria"/>
                <a:cs typeface="Cambria"/>
              </a:rPr>
              <a:t>hmoong</a:t>
            </a:r>
            <a:r>
              <a:rPr lang="nl-NL" kern="1200" dirty="0">
                <a:solidFill>
                  <a:srgbClr val="FFFFFF"/>
                </a:solidFill>
                <a:latin typeface="Cambria"/>
                <a:cs typeface="Cambria"/>
              </a:rPr>
              <a:t>/6537668163/in/set-72157627891376819/</a:t>
            </a:r>
            <a:endParaRPr lang="en" dirty="0">
              <a:solidFill>
                <a:srgbClr val="FFFFFF"/>
              </a:solidFill>
              <a:latin typeface="Cambria"/>
              <a:cs typeface="Cambria"/>
            </a:endParaRPr>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428625"/>
            <a:ext cx="8229600" cy="798712"/>
          </a:xfrm>
          <a:prstGeom prst="rect">
            <a:avLst/>
          </a:prstGeom>
        </p:spPr>
        <p:txBody>
          <a:bodyPr lIns="91425" tIns="91425" rIns="91425" bIns="91425" anchor="b" anchorCtr="0">
            <a:noAutofit/>
          </a:bodyPr>
          <a:lstStyle/>
          <a:p>
            <a:pPr algn="ctr">
              <a:buNone/>
            </a:pPr>
            <a:r>
              <a:rPr lang="en" sz="3200" dirty="0">
                <a:solidFill>
                  <a:srgbClr val="FFFFFF"/>
                </a:solidFill>
                <a:latin typeface="Cambria"/>
                <a:ea typeface="Cambria"/>
                <a:cs typeface="Cambria"/>
                <a:sym typeface="Cambria"/>
              </a:rPr>
              <a:t>Artistic Photo Series: Shawn Clover</a:t>
            </a:r>
          </a:p>
        </p:txBody>
      </p:sp>
      <p:pic>
        <p:nvPicPr>
          <p:cNvPr id="84" name="Shape 84"/>
          <p:cNvPicPr preferRelativeResize="0"/>
          <p:nvPr/>
        </p:nvPicPr>
        <p:blipFill>
          <a:blip r:embed="rId3"/>
          <a:stretch>
            <a:fillRect/>
          </a:stretch>
        </p:blipFill>
        <p:spPr>
          <a:xfrm>
            <a:off x="2766900" y="1227337"/>
            <a:ext cx="3610200" cy="4813600"/>
          </a:xfrm>
          <a:prstGeom prst="rect">
            <a:avLst/>
          </a:prstGeom>
          <a:noFill/>
          <a:ln>
            <a:noFill/>
          </a:ln>
        </p:spPr>
      </p:pic>
      <p:sp>
        <p:nvSpPr>
          <p:cNvPr id="2" name="TextBox 1"/>
          <p:cNvSpPr txBox="1"/>
          <p:nvPr/>
        </p:nvSpPr>
        <p:spPr>
          <a:xfrm>
            <a:off x="221340" y="6175375"/>
            <a:ext cx="8701320" cy="507831"/>
          </a:xfrm>
          <a:prstGeom prst="rect">
            <a:avLst/>
          </a:prstGeom>
          <a:noFill/>
        </p:spPr>
        <p:txBody>
          <a:bodyPr wrap="none" rtlCol="0">
            <a:spAutoFit/>
          </a:bodyPr>
          <a:lstStyle/>
          <a:p>
            <a:pPr lvl="0"/>
            <a:r>
              <a:rPr lang="en-US" sz="1300" dirty="0">
                <a:solidFill>
                  <a:srgbClr val="FFFFFF"/>
                </a:solidFill>
                <a:latin typeface="Cambria"/>
                <a:cs typeface="Cambria"/>
              </a:rPr>
              <a:t>Source: Shawn Clover. http://d18d6t8kszgyle.cloudfront.net/</a:t>
            </a:r>
            <a:r>
              <a:rPr lang="en-US" sz="1300" dirty="0" err="1">
                <a:solidFill>
                  <a:srgbClr val="FFFFFF"/>
                </a:solidFill>
                <a:latin typeface="Cambria"/>
                <a:cs typeface="Cambria"/>
              </a:rPr>
              <a:t>wp</a:t>
            </a:r>
            <a:r>
              <a:rPr lang="en-US" sz="1300" dirty="0">
                <a:solidFill>
                  <a:srgbClr val="FFFFFF"/>
                </a:solidFill>
                <a:latin typeface="Cambria"/>
                <a:cs typeface="Cambria"/>
              </a:rPr>
              <a:t>-content/uploads/28-market-and-jones2-480x480.jpg</a:t>
            </a:r>
            <a:endParaRPr lang="en" sz="1300" dirty="0">
              <a:solidFill>
                <a:srgbClr val="FFFFFF"/>
              </a:solidFill>
              <a:latin typeface="Cambria"/>
              <a:cs typeface="Cambria"/>
            </a:endParaRPr>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338830"/>
            <a:ext cx="8229600" cy="719337"/>
          </a:xfrm>
          <a:prstGeom prst="rect">
            <a:avLst/>
          </a:prstGeom>
        </p:spPr>
        <p:txBody>
          <a:bodyPr lIns="91425" tIns="91425" rIns="91425" bIns="91425" anchor="b" anchorCtr="0">
            <a:noAutofit/>
          </a:bodyPr>
          <a:lstStyle/>
          <a:p>
            <a:pPr algn="ctr">
              <a:buNone/>
            </a:pPr>
            <a:r>
              <a:rPr lang="en" sz="2700" dirty="0">
                <a:solidFill>
                  <a:srgbClr val="FFFFFF"/>
                </a:solidFill>
                <a:latin typeface="Cambria"/>
                <a:ea typeface="Cambria"/>
                <a:cs typeface="Cambria"/>
                <a:sym typeface="Cambria"/>
              </a:rPr>
              <a:t>Possibilities: Stereogranimator on Historypin</a:t>
            </a:r>
          </a:p>
        </p:txBody>
      </p:sp>
      <p:pic>
        <p:nvPicPr>
          <p:cNvPr id="90" name="Shape 90"/>
          <p:cNvPicPr preferRelativeResize="0"/>
          <p:nvPr/>
        </p:nvPicPr>
        <p:blipFill>
          <a:blip r:embed="rId3"/>
          <a:stretch>
            <a:fillRect/>
          </a:stretch>
        </p:blipFill>
        <p:spPr>
          <a:xfrm>
            <a:off x="1059762" y="1058167"/>
            <a:ext cx="7024476" cy="521373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148330"/>
            <a:ext cx="8229600" cy="846337"/>
          </a:xfrm>
          <a:prstGeom prst="rect">
            <a:avLst/>
          </a:prstGeom>
        </p:spPr>
        <p:txBody>
          <a:bodyPr lIns="91425" tIns="91425" rIns="91425" bIns="91425" anchor="b" anchorCtr="0">
            <a:noAutofit/>
          </a:bodyPr>
          <a:lstStyle/>
          <a:p>
            <a:pPr lvl="0" rtl="0">
              <a:buNone/>
            </a:pPr>
            <a:r>
              <a:rPr lang="en" sz="2800" dirty="0">
                <a:solidFill>
                  <a:srgbClr val="FFFFFF"/>
                </a:solidFill>
                <a:latin typeface="Cambria"/>
                <a:ea typeface="Cambria"/>
                <a:cs typeface="Cambria"/>
                <a:sym typeface="Cambria"/>
              </a:rPr>
              <a:t>Possibilities: Photo Projects on WhatWasThere</a:t>
            </a:r>
          </a:p>
        </p:txBody>
      </p:sp>
      <p:sp>
        <p:nvSpPr>
          <p:cNvPr id="2" name="TextBox 1"/>
          <p:cNvSpPr txBox="1"/>
          <p:nvPr/>
        </p:nvSpPr>
        <p:spPr>
          <a:xfrm>
            <a:off x="457199" y="1238250"/>
            <a:ext cx="3717925" cy="523220"/>
          </a:xfrm>
          <a:prstGeom prst="rect">
            <a:avLst/>
          </a:prstGeom>
          <a:noFill/>
        </p:spPr>
        <p:txBody>
          <a:bodyPr wrap="square" rtlCol="0">
            <a:spAutoFit/>
          </a:bodyPr>
          <a:lstStyle/>
          <a:p>
            <a:r>
              <a:rPr lang="en-US" sz="2800" b="1" dirty="0" smtClean="0">
                <a:solidFill>
                  <a:schemeClr val="bg1"/>
                </a:solidFill>
                <a:latin typeface="Cambria"/>
                <a:cs typeface="Cambria"/>
              </a:rPr>
              <a:t>Why combine them</a:t>
            </a:r>
            <a:r>
              <a:rPr lang="en-US" sz="2800" dirty="0" smtClean="0">
                <a:solidFill>
                  <a:schemeClr val="bg1"/>
                </a:solidFill>
                <a:latin typeface="Cambria"/>
                <a:cs typeface="Cambria"/>
              </a:rPr>
              <a:t>?</a:t>
            </a:r>
            <a:endParaRPr lang="en-US" sz="2800" dirty="0">
              <a:solidFill>
                <a:schemeClr val="bg1"/>
              </a:solidFill>
              <a:latin typeface="Cambria"/>
              <a:cs typeface="Cambria"/>
            </a:endParaRPr>
          </a:p>
        </p:txBody>
      </p:sp>
      <p:sp>
        <p:nvSpPr>
          <p:cNvPr id="6" name="TextBox 5"/>
          <p:cNvSpPr txBox="1"/>
          <p:nvPr/>
        </p:nvSpPr>
        <p:spPr>
          <a:xfrm>
            <a:off x="762001" y="2127249"/>
            <a:ext cx="7683500" cy="646331"/>
          </a:xfrm>
          <a:prstGeom prst="rect">
            <a:avLst/>
          </a:prstGeom>
          <a:noFill/>
        </p:spPr>
        <p:txBody>
          <a:bodyPr wrap="square" rtlCol="0">
            <a:spAutoFit/>
          </a:bodyPr>
          <a:lstStyle/>
          <a:p>
            <a:endParaRPr lang="en-US" sz="1800" dirty="0">
              <a:solidFill>
                <a:srgbClr val="FFFFFF"/>
              </a:solidFill>
              <a:latin typeface="Cambria"/>
              <a:cs typeface="Cambria"/>
            </a:endParaRPr>
          </a:p>
          <a:p>
            <a:endParaRPr lang="en-US" sz="1800" dirty="0">
              <a:solidFill>
                <a:srgbClr val="FFFFFF"/>
              </a:solidFill>
              <a:latin typeface="Cambria"/>
              <a:cs typeface="Cambria"/>
            </a:endParaRPr>
          </a:p>
        </p:txBody>
      </p:sp>
      <p:sp>
        <p:nvSpPr>
          <p:cNvPr id="7" name="TextBox 6"/>
          <p:cNvSpPr txBox="1"/>
          <p:nvPr/>
        </p:nvSpPr>
        <p:spPr>
          <a:xfrm>
            <a:off x="762001" y="1950402"/>
            <a:ext cx="7381875" cy="5663088"/>
          </a:xfrm>
          <a:prstGeom prst="rect">
            <a:avLst/>
          </a:prstGeom>
          <a:noFill/>
        </p:spPr>
        <p:txBody>
          <a:bodyPr wrap="square" rtlCol="0">
            <a:spAutoFit/>
          </a:bodyPr>
          <a:lstStyle/>
          <a:p>
            <a:r>
              <a:rPr lang="en-US" sz="2000" dirty="0" smtClean="0">
                <a:solidFill>
                  <a:srgbClr val="FFFFFF"/>
                </a:solidFill>
                <a:latin typeface="Cambria"/>
                <a:cs typeface="Cambria"/>
              </a:rPr>
              <a:t>Only a certain amount of visual information is communicated by:</a:t>
            </a:r>
          </a:p>
          <a:p>
            <a:endParaRPr lang="en-US" sz="2000" dirty="0">
              <a:solidFill>
                <a:srgbClr val="FFFFFF"/>
              </a:solidFill>
              <a:latin typeface="Cambria"/>
              <a:cs typeface="Cambria"/>
            </a:endParaRPr>
          </a:p>
          <a:p>
            <a:pPr marL="342900" lvl="0" indent="-342900">
              <a:buFont typeface="Arial"/>
              <a:buChar char="•"/>
            </a:pPr>
            <a:r>
              <a:rPr lang="en-US" sz="2000" dirty="0" smtClean="0">
                <a:solidFill>
                  <a:srgbClr val="FFFFFF"/>
                </a:solidFill>
                <a:latin typeface="Cambria"/>
                <a:cs typeface="Cambria"/>
              </a:rPr>
              <a:t>A </a:t>
            </a:r>
            <a:r>
              <a:rPr lang="en" sz="2000" dirty="0" smtClean="0">
                <a:solidFill>
                  <a:srgbClr val="FFFFFF"/>
                </a:solidFill>
                <a:latin typeface="Cambria"/>
                <a:cs typeface="Cambria"/>
              </a:rPr>
              <a:t>street </a:t>
            </a:r>
            <a:r>
              <a:rPr lang="en" sz="2000" dirty="0">
                <a:solidFill>
                  <a:srgbClr val="FFFFFF"/>
                </a:solidFill>
                <a:latin typeface="Cambria"/>
                <a:cs typeface="Cambria"/>
              </a:rPr>
              <a:t>view of the present day. (e.g. Google Maps)</a:t>
            </a:r>
          </a:p>
          <a:p>
            <a:pPr marL="342900" indent="-342900">
              <a:buFont typeface="Arial"/>
              <a:buChar char="•"/>
            </a:pPr>
            <a:r>
              <a:rPr lang="en" sz="2000" dirty="0" smtClean="0">
                <a:solidFill>
                  <a:srgbClr val="FFFFFF"/>
                </a:solidFill>
                <a:latin typeface="Cambria"/>
                <a:cs typeface="Cambria"/>
              </a:rPr>
              <a:t>A</a:t>
            </a:r>
            <a:r>
              <a:rPr lang="en-US" sz="2000" dirty="0" smtClean="0">
                <a:solidFill>
                  <a:srgbClr val="FFFFFF"/>
                </a:solidFill>
                <a:latin typeface="Cambria"/>
                <a:cs typeface="Cambria"/>
              </a:rPr>
              <a:t>n artist’s photo (with or without the use of historical imagery)</a:t>
            </a:r>
          </a:p>
          <a:p>
            <a:pPr marL="342900" indent="-342900">
              <a:buFont typeface="Arial"/>
              <a:buChar char="•"/>
            </a:pPr>
            <a:r>
              <a:rPr lang="en-US" sz="2000" dirty="0" smtClean="0">
                <a:solidFill>
                  <a:srgbClr val="FFFFFF"/>
                </a:solidFill>
                <a:latin typeface="Cambria"/>
                <a:cs typeface="Cambria"/>
              </a:rPr>
              <a:t>A historical photo (no visibility into change over time).</a:t>
            </a:r>
          </a:p>
          <a:p>
            <a:pPr marL="342900" indent="-342900">
              <a:buFont typeface="Arial"/>
              <a:buChar char="•"/>
            </a:pPr>
            <a:endParaRPr lang="en-US" sz="2000" dirty="0">
              <a:solidFill>
                <a:srgbClr val="FFFFFF"/>
              </a:solidFill>
              <a:latin typeface="Cambria"/>
              <a:cs typeface="Cambria"/>
            </a:endParaRPr>
          </a:p>
          <a:p>
            <a:r>
              <a:rPr lang="en-US" sz="2600" dirty="0" smtClean="0">
                <a:solidFill>
                  <a:srgbClr val="FFFFFF"/>
                </a:solidFill>
                <a:latin typeface="Cambria"/>
                <a:cs typeface="Cambria"/>
              </a:rPr>
              <a:t>Combining them in a single platform offers potential for a </a:t>
            </a:r>
            <a:r>
              <a:rPr lang="en-US" sz="2600" b="1" dirty="0" smtClean="0">
                <a:solidFill>
                  <a:srgbClr val="FFFFFF"/>
                </a:solidFill>
                <a:latin typeface="Cambria"/>
                <a:cs typeface="Cambria"/>
              </a:rPr>
              <a:t>layered</a:t>
            </a:r>
            <a:r>
              <a:rPr lang="en-US" sz="2600" dirty="0" smtClean="0">
                <a:solidFill>
                  <a:srgbClr val="FFFFFF"/>
                </a:solidFill>
                <a:latin typeface="Cambria"/>
                <a:cs typeface="Cambria"/>
              </a:rPr>
              <a:t>, </a:t>
            </a:r>
            <a:r>
              <a:rPr lang="en-US" sz="2600" b="1" dirty="0" smtClean="0">
                <a:solidFill>
                  <a:srgbClr val="FFFFFF"/>
                </a:solidFill>
                <a:latin typeface="Cambria"/>
                <a:cs typeface="Cambria"/>
              </a:rPr>
              <a:t>networked</a:t>
            </a:r>
            <a:r>
              <a:rPr lang="en-US" sz="2600" dirty="0" smtClean="0">
                <a:solidFill>
                  <a:srgbClr val="FFFFFF"/>
                </a:solidFill>
                <a:latin typeface="Cambria"/>
                <a:cs typeface="Cambria"/>
              </a:rPr>
              <a:t> meaning that contains the visual information offered</a:t>
            </a:r>
          </a:p>
          <a:p>
            <a:r>
              <a:rPr lang="en-US" sz="2600" dirty="0" smtClean="0">
                <a:solidFill>
                  <a:srgbClr val="FFFFFF"/>
                </a:solidFill>
                <a:latin typeface="Cambria"/>
                <a:cs typeface="Cambria"/>
              </a:rPr>
              <a:t>by all of them.</a:t>
            </a:r>
          </a:p>
          <a:p>
            <a:endParaRPr lang="en-US" sz="2000" dirty="0" smtClean="0">
              <a:solidFill>
                <a:srgbClr val="FFFFFF"/>
              </a:solidFill>
              <a:latin typeface="Cambria"/>
              <a:cs typeface="Cambria"/>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mbria"/>
                <a:cs typeface="Cambria"/>
              </a:rPr>
              <a:t>Restorative &amp; Reflective Nostalgia</a:t>
            </a:r>
            <a:endParaRPr lang="en-US" dirty="0">
              <a:latin typeface="Cambria"/>
              <a:cs typeface="Cambria"/>
            </a:endParaRPr>
          </a:p>
        </p:txBody>
      </p:sp>
      <p:sp>
        <p:nvSpPr>
          <p:cNvPr id="3" name="Text Placeholder 2"/>
          <p:cNvSpPr>
            <a:spLocks noGrp="1"/>
          </p:cNvSpPr>
          <p:nvPr>
            <p:ph type="body" idx="1"/>
          </p:nvPr>
        </p:nvSpPr>
        <p:spPr/>
        <p:txBody>
          <a:bodyPr/>
          <a:lstStyle/>
          <a:p>
            <a:pPr marL="457200" lvl="0" indent="-342900">
              <a:buClr>
                <a:schemeClr val="lt2"/>
              </a:buClr>
              <a:buFont typeface="Cambria"/>
              <a:buChar char="●"/>
            </a:pPr>
            <a:r>
              <a:rPr lang="en" sz="3200" b="1" dirty="0" smtClean="0">
                <a:solidFill>
                  <a:schemeClr val="lt2"/>
                </a:solidFill>
                <a:latin typeface="Cambria"/>
                <a:ea typeface="Cambria"/>
                <a:cs typeface="Cambria"/>
                <a:sym typeface="Cambria"/>
              </a:rPr>
              <a:t>Restorative</a:t>
            </a:r>
            <a:r>
              <a:rPr lang="en-US" sz="3200" dirty="0" smtClean="0">
                <a:solidFill>
                  <a:schemeClr val="lt2"/>
                </a:solidFill>
                <a:latin typeface="Cambria"/>
                <a:ea typeface="Cambria"/>
                <a:cs typeface="Cambria"/>
                <a:sym typeface="Cambria"/>
              </a:rPr>
              <a:t>:</a:t>
            </a:r>
            <a:r>
              <a:rPr lang="en" sz="3200" dirty="0" smtClean="0">
                <a:solidFill>
                  <a:schemeClr val="lt2"/>
                </a:solidFill>
                <a:latin typeface="Cambria"/>
                <a:ea typeface="Cambria"/>
                <a:cs typeface="Cambria"/>
                <a:sym typeface="Cambria"/>
              </a:rPr>
              <a:t> </a:t>
            </a:r>
            <a:r>
              <a:rPr lang="en" sz="3200" dirty="0">
                <a:solidFill>
                  <a:schemeClr val="lt2"/>
                </a:solidFill>
                <a:latin typeface="Cambria"/>
                <a:ea typeface="Cambria"/>
                <a:cs typeface="Cambria"/>
                <a:sym typeface="Cambria"/>
              </a:rPr>
              <a:t>re-construction of monuments and artifacts from the past</a:t>
            </a:r>
          </a:p>
          <a:p>
            <a:endParaRPr lang="en" sz="3200" dirty="0">
              <a:solidFill>
                <a:schemeClr val="lt2"/>
              </a:solidFill>
              <a:latin typeface="Cambria"/>
              <a:ea typeface="Cambria"/>
              <a:cs typeface="Cambria"/>
              <a:sym typeface="Cambria"/>
            </a:endParaRPr>
          </a:p>
          <a:p>
            <a:pPr marL="457200" lvl="0" indent="-342900">
              <a:buClr>
                <a:schemeClr val="lt2"/>
              </a:buClr>
              <a:buFont typeface="Cambria"/>
              <a:buChar char="●"/>
            </a:pPr>
            <a:r>
              <a:rPr lang="en" sz="3200" b="1" dirty="0" smtClean="0">
                <a:solidFill>
                  <a:schemeClr val="lt2"/>
                </a:solidFill>
                <a:latin typeface="Cambria"/>
                <a:ea typeface="Cambria"/>
                <a:cs typeface="Cambria"/>
                <a:sym typeface="Cambria"/>
              </a:rPr>
              <a:t>Reflective</a:t>
            </a:r>
            <a:r>
              <a:rPr lang="en-US" sz="3200" dirty="0" smtClean="0">
                <a:solidFill>
                  <a:schemeClr val="lt2"/>
                </a:solidFill>
                <a:latin typeface="Cambria"/>
                <a:ea typeface="Cambria"/>
                <a:cs typeface="Cambria"/>
                <a:sym typeface="Cambria"/>
              </a:rPr>
              <a:t>:</a:t>
            </a:r>
            <a:r>
              <a:rPr lang="en" sz="3200" dirty="0" smtClean="0">
                <a:solidFill>
                  <a:schemeClr val="lt2"/>
                </a:solidFill>
                <a:latin typeface="Cambria"/>
                <a:ea typeface="Cambria"/>
                <a:cs typeface="Cambria"/>
                <a:sym typeface="Cambria"/>
              </a:rPr>
              <a:t> </a:t>
            </a:r>
            <a:r>
              <a:rPr lang="en" sz="3200" dirty="0">
                <a:solidFill>
                  <a:schemeClr val="lt2"/>
                </a:solidFill>
                <a:latin typeface="Cambria"/>
                <a:ea typeface="Cambria"/>
                <a:cs typeface="Cambria"/>
                <a:sym typeface="Cambria"/>
              </a:rPr>
              <a:t>longing for the past with the understanding that </a:t>
            </a:r>
            <a:r>
              <a:rPr lang="en" sz="3200" dirty="0" smtClean="0">
                <a:solidFill>
                  <a:schemeClr val="lt2"/>
                </a:solidFill>
                <a:latin typeface="Cambria"/>
                <a:ea typeface="Cambria"/>
                <a:cs typeface="Cambria"/>
                <a:sym typeface="Cambria"/>
              </a:rPr>
              <a:t>accurately </a:t>
            </a:r>
            <a:r>
              <a:rPr lang="en" sz="3200" dirty="0">
                <a:solidFill>
                  <a:schemeClr val="lt2"/>
                </a:solidFill>
                <a:latin typeface="Cambria"/>
                <a:ea typeface="Cambria"/>
                <a:cs typeface="Cambria"/>
                <a:sym typeface="Cambria"/>
              </a:rPr>
              <a:t>recalling it </a:t>
            </a:r>
            <a:r>
              <a:rPr lang="en" sz="3200" dirty="0" smtClean="0">
                <a:solidFill>
                  <a:schemeClr val="lt2"/>
                </a:solidFill>
                <a:latin typeface="Cambria"/>
                <a:ea typeface="Cambria"/>
                <a:cs typeface="Cambria"/>
                <a:sym typeface="Cambria"/>
              </a:rPr>
              <a:t>is </a:t>
            </a:r>
            <a:r>
              <a:rPr lang="en" sz="3200" dirty="0">
                <a:solidFill>
                  <a:schemeClr val="lt2"/>
                </a:solidFill>
                <a:latin typeface="Cambria"/>
                <a:ea typeface="Cambria"/>
                <a:cs typeface="Cambria"/>
                <a:sym typeface="Cambria"/>
              </a:rPr>
              <a:t>impossible; the past and memory as fragmentary and imprecise </a:t>
            </a:r>
          </a:p>
          <a:p>
            <a:endParaRPr lang="en-US" dirty="0"/>
          </a:p>
        </p:txBody>
      </p:sp>
    </p:spTree>
    <p:extLst>
      <p:ext uri="{BB962C8B-B14F-4D97-AF65-F5344CB8AC3E}">
        <p14:creationId xmlns:p14="http://schemas.microsoft.com/office/powerpoint/2010/main" val="8752432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9769"/>
            <a:ext cx="8229600" cy="798712"/>
          </a:xfrm>
          <a:prstGeom prst="rect">
            <a:avLst/>
          </a:prstGeom>
        </p:spPr>
        <p:txBody>
          <a:bodyPr lIns="91425" tIns="91425" rIns="91425" bIns="91425" anchor="b" anchorCtr="0">
            <a:noAutofit/>
          </a:bodyPr>
          <a:lstStyle/>
          <a:p>
            <a:pPr algn="ctr">
              <a:buNone/>
            </a:pPr>
            <a:r>
              <a:rPr lang="en" dirty="0">
                <a:solidFill>
                  <a:srgbClr val="FFFFFF"/>
                </a:solidFill>
                <a:latin typeface="Cambria"/>
                <a:ea typeface="Cambria"/>
                <a:cs typeface="Cambria"/>
                <a:sym typeface="Cambria"/>
              </a:rPr>
              <a:t>Counterbalance</a:t>
            </a:r>
          </a:p>
        </p:txBody>
      </p:sp>
      <p:sp>
        <p:nvSpPr>
          <p:cNvPr id="102" name="Shape 102"/>
          <p:cNvSpPr txBox="1"/>
          <p:nvPr/>
        </p:nvSpPr>
        <p:spPr>
          <a:xfrm>
            <a:off x="457200" y="1158875"/>
            <a:ext cx="8229599" cy="4556126"/>
          </a:xfrm>
          <a:prstGeom prst="rect">
            <a:avLst/>
          </a:prstGeom>
        </p:spPr>
        <p:txBody>
          <a:bodyPr lIns="91425" tIns="91425" rIns="91425" bIns="91425" anchor="t" anchorCtr="0">
            <a:noAutofit/>
          </a:bodyPr>
          <a:lstStyle/>
          <a:p>
            <a:r>
              <a:rPr lang="en" sz="2200" dirty="0">
                <a:solidFill>
                  <a:srgbClr val="FFFFFF"/>
                </a:solidFill>
                <a:latin typeface="Cambria"/>
                <a:ea typeface="Cambria"/>
                <a:cs typeface="Cambria"/>
                <a:sym typeface="Cambria"/>
              </a:rPr>
              <a:t>"I think of my work </a:t>
            </a:r>
            <a:r>
              <a:rPr lang="en" sz="2200" b="1" dirty="0">
                <a:solidFill>
                  <a:srgbClr val="FFFFFF"/>
                </a:solidFill>
                <a:latin typeface="Cambria"/>
                <a:ea typeface="Cambria"/>
                <a:cs typeface="Cambria"/>
                <a:sym typeface="Cambria"/>
              </a:rPr>
              <a:t>less as nostalgia </a:t>
            </a:r>
            <a:r>
              <a:rPr lang="en" sz="2200" dirty="0">
                <a:solidFill>
                  <a:srgbClr val="FFFFFF"/>
                </a:solidFill>
                <a:latin typeface="Cambria"/>
                <a:ea typeface="Cambria"/>
                <a:cs typeface="Cambria"/>
                <a:sym typeface="Cambria"/>
              </a:rPr>
              <a:t>and more of an </a:t>
            </a:r>
            <a:r>
              <a:rPr lang="en" sz="2200" b="1" dirty="0">
                <a:solidFill>
                  <a:srgbClr val="FFFFFF"/>
                </a:solidFill>
                <a:latin typeface="Cambria"/>
                <a:ea typeface="Cambria"/>
                <a:cs typeface="Cambria"/>
                <a:sym typeface="Cambria"/>
              </a:rPr>
              <a:t>interrogation of </a:t>
            </a:r>
            <a:r>
              <a:rPr lang="en" sz="2200" b="1" dirty="0" smtClean="0">
                <a:solidFill>
                  <a:srgbClr val="FFFFFF"/>
                </a:solidFill>
                <a:latin typeface="Cambria"/>
                <a:ea typeface="Cambria"/>
                <a:cs typeface="Cambria"/>
                <a:sym typeface="Cambria"/>
              </a:rPr>
              <a:t>history</a:t>
            </a:r>
            <a:r>
              <a:rPr lang="en" sz="2200" dirty="0">
                <a:solidFill>
                  <a:srgbClr val="FFFFFF"/>
                </a:solidFill>
                <a:latin typeface="Cambria"/>
                <a:ea typeface="Cambria"/>
                <a:cs typeface="Cambria"/>
                <a:sym typeface="Cambria"/>
              </a:rPr>
              <a:t>.</a:t>
            </a:r>
            <a:r>
              <a:rPr lang="en" sz="2200" dirty="0" smtClean="0">
                <a:solidFill>
                  <a:srgbClr val="FFFFFF"/>
                </a:solidFill>
                <a:latin typeface="Cambria"/>
                <a:ea typeface="Cambria"/>
                <a:cs typeface="Cambria"/>
                <a:sym typeface="Cambria"/>
              </a:rPr>
              <a:t> </a:t>
            </a:r>
            <a:endParaRPr lang="en-US" sz="1000" dirty="0" smtClean="0">
              <a:solidFill>
                <a:srgbClr val="FFFFFF"/>
              </a:solidFill>
              <a:latin typeface="Cambria"/>
              <a:ea typeface="Cambria"/>
              <a:cs typeface="Cambria"/>
              <a:sym typeface="Cambria"/>
            </a:endParaRPr>
          </a:p>
          <a:p>
            <a:endParaRPr lang="en-US" sz="1000" dirty="0" smtClean="0">
              <a:solidFill>
                <a:srgbClr val="FFFFFF"/>
              </a:solidFill>
              <a:latin typeface="Cambria"/>
              <a:ea typeface="Cambria"/>
              <a:cs typeface="Cambria"/>
              <a:sym typeface="Cambria"/>
            </a:endParaRPr>
          </a:p>
          <a:p>
            <a:r>
              <a:rPr lang="en" sz="2200" dirty="0" smtClean="0">
                <a:solidFill>
                  <a:srgbClr val="FFFFFF"/>
                </a:solidFill>
                <a:latin typeface="Cambria"/>
                <a:ea typeface="Cambria"/>
                <a:cs typeface="Cambria"/>
                <a:sym typeface="Cambria"/>
              </a:rPr>
              <a:t>As </a:t>
            </a:r>
            <a:r>
              <a:rPr lang="en" sz="2200" dirty="0">
                <a:solidFill>
                  <a:srgbClr val="FFFFFF"/>
                </a:solidFill>
                <a:latin typeface="Cambria"/>
                <a:ea typeface="Cambria"/>
                <a:cs typeface="Cambria"/>
                <a:sym typeface="Cambria"/>
              </a:rPr>
              <a:t>an artist of color, I am always </a:t>
            </a:r>
            <a:r>
              <a:rPr lang="en" sz="2200" b="1" dirty="0">
                <a:solidFill>
                  <a:srgbClr val="FFFFFF"/>
                </a:solidFill>
                <a:latin typeface="Cambria"/>
                <a:ea typeface="Cambria"/>
                <a:cs typeface="Cambria"/>
                <a:sym typeface="Cambria"/>
              </a:rPr>
              <a:t>suspicious</a:t>
            </a:r>
            <a:r>
              <a:rPr lang="en" sz="2200" dirty="0">
                <a:solidFill>
                  <a:srgbClr val="FFFFFF"/>
                </a:solidFill>
                <a:latin typeface="Cambria"/>
                <a:ea typeface="Cambria"/>
                <a:cs typeface="Cambria"/>
                <a:sym typeface="Cambria"/>
              </a:rPr>
              <a:t> of a 'longing' for </a:t>
            </a:r>
            <a:r>
              <a:rPr lang="en" sz="2200" b="1" dirty="0">
                <a:solidFill>
                  <a:srgbClr val="FFFFFF"/>
                </a:solidFill>
                <a:latin typeface="Cambria"/>
                <a:ea typeface="Cambria"/>
                <a:cs typeface="Cambria"/>
                <a:sym typeface="Cambria"/>
              </a:rPr>
              <a:t>a past</a:t>
            </a:r>
            <a:r>
              <a:rPr lang="en" sz="2200" dirty="0">
                <a:solidFill>
                  <a:srgbClr val="FFFFFF"/>
                </a:solidFill>
                <a:latin typeface="Cambria"/>
                <a:ea typeface="Cambria"/>
                <a:cs typeface="Cambria"/>
                <a:sym typeface="Cambria"/>
              </a:rPr>
              <a:t> that was in many ways rife with </a:t>
            </a:r>
            <a:r>
              <a:rPr lang="en" sz="2200" b="1" dirty="0">
                <a:solidFill>
                  <a:srgbClr val="FFFFFF"/>
                </a:solidFill>
                <a:latin typeface="Cambria"/>
                <a:ea typeface="Cambria"/>
                <a:cs typeface="Cambria"/>
                <a:sym typeface="Cambria"/>
              </a:rPr>
              <a:t>terror</a:t>
            </a:r>
            <a:r>
              <a:rPr lang="en" sz="2200" dirty="0">
                <a:solidFill>
                  <a:srgbClr val="FFFFFF"/>
                </a:solidFill>
                <a:latin typeface="Cambria"/>
                <a:ea typeface="Cambria"/>
                <a:cs typeface="Cambria"/>
                <a:sym typeface="Cambria"/>
              </a:rPr>
              <a:t> and </a:t>
            </a:r>
            <a:r>
              <a:rPr lang="en" sz="2200" b="1" dirty="0" smtClean="0">
                <a:solidFill>
                  <a:srgbClr val="FFFFFF"/>
                </a:solidFill>
                <a:latin typeface="Cambria"/>
                <a:ea typeface="Cambria"/>
                <a:cs typeface="Cambria"/>
                <a:sym typeface="Cambria"/>
              </a:rPr>
              <a:t>inequality</a:t>
            </a:r>
            <a:r>
              <a:rPr lang="en" sz="2200" dirty="0">
                <a:solidFill>
                  <a:srgbClr val="FFFFFF"/>
                </a:solidFill>
                <a:latin typeface="Cambria"/>
                <a:ea typeface="Cambria"/>
                <a:cs typeface="Cambria"/>
                <a:sym typeface="Cambria"/>
              </a:rPr>
              <a:t>.</a:t>
            </a:r>
            <a:endParaRPr lang="en" sz="1000" dirty="0" smtClean="0">
              <a:solidFill>
                <a:srgbClr val="FFFFFF"/>
              </a:solidFill>
              <a:latin typeface="Cambria"/>
              <a:ea typeface="Cambria"/>
              <a:cs typeface="Cambria"/>
              <a:sym typeface="Cambria"/>
            </a:endParaRPr>
          </a:p>
          <a:p>
            <a:endParaRPr lang="en" sz="1000" dirty="0" smtClean="0">
              <a:solidFill>
                <a:srgbClr val="FFFFFF"/>
              </a:solidFill>
              <a:latin typeface="Cambria"/>
              <a:ea typeface="Cambria"/>
              <a:cs typeface="Cambria"/>
              <a:sym typeface="Cambria"/>
            </a:endParaRPr>
          </a:p>
          <a:p>
            <a:r>
              <a:rPr lang="en" sz="2200" dirty="0" smtClean="0">
                <a:solidFill>
                  <a:srgbClr val="FFFFFF"/>
                </a:solidFill>
                <a:latin typeface="Cambria"/>
                <a:ea typeface="Cambria"/>
                <a:cs typeface="Cambria"/>
                <a:sym typeface="Cambria"/>
              </a:rPr>
              <a:t>At </a:t>
            </a:r>
            <a:r>
              <a:rPr lang="en" sz="2200" dirty="0">
                <a:solidFill>
                  <a:srgbClr val="FFFFFF"/>
                </a:solidFill>
                <a:latin typeface="Cambria"/>
                <a:ea typeface="Cambria"/>
                <a:cs typeface="Cambria"/>
                <a:sym typeface="Cambria"/>
              </a:rPr>
              <a:t>the same time I have an obsession with how nostalgia is used to </a:t>
            </a:r>
            <a:r>
              <a:rPr lang="en" sz="2200" b="1" dirty="0">
                <a:solidFill>
                  <a:srgbClr val="FFFFFF"/>
                </a:solidFill>
                <a:latin typeface="Cambria"/>
                <a:ea typeface="Cambria"/>
                <a:cs typeface="Cambria"/>
                <a:sym typeface="Cambria"/>
              </a:rPr>
              <a:t>selectively erase or omit</a:t>
            </a:r>
            <a:r>
              <a:rPr lang="en" sz="2200" dirty="0">
                <a:solidFill>
                  <a:srgbClr val="FFFFFF"/>
                </a:solidFill>
                <a:latin typeface="Cambria"/>
                <a:ea typeface="Cambria"/>
                <a:cs typeface="Cambria"/>
                <a:sym typeface="Cambria"/>
              </a:rPr>
              <a:t> a historical experience. </a:t>
            </a:r>
            <a:endParaRPr lang="en-US" sz="1000" dirty="0" smtClean="0">
              <a:solidFill>
                <a:srgbClr val="FFFFFF"/>
              </a:solidFill>
              <a:latin typeface="Cambria"/>
              <a:ea typeface="Cambria"/>
              <a:cs typeface="Cambria"/>
              <a:sym typeface="Cambria"/>
            </a:endParaRPr>
          </a:p>
          <a:p>
            <a:endParaRPr lang="en-US" sz="1000" dirty="0">
              <a:solidFill>
                <a:srgbClr val="FFFFFF"/>
              </a:solidFill>
              <a:latin typeface="Cambria"/>
              <a:ea typeface="Cambria"/>
              <a:cs typeface="Cambria"/>
              <a:sym typeface="Cambria"/>
            </a:endParaRPr>
          </a:p>
          <a:p>
            <a:r>
              <a:rPr lang="en" sz="2200" dirty="0" smtClean="0">
                <a:solidFill>
                  <a:srgbClr val="FFFFFF"/>
                </a:solidFill>
                <a:latin typeface="Cambria"/>
                <a:ea typeface="Cambria"/>
                <a:cs typeface="Cambria"/>
                <a:sym typeface="Cambria"/>
              </a:rPr>
              <a:t>As </a:t>
            </a:r>
            <a:r>
              <a:rPr lang="en" sz="2200" dirty="0">
                <a:solidFill>
                  <a:srgbClr val="FFFFFF"/>
                </a:solidFill>
                <a:latin typeface="Cambria"/>
                <a:ea typeface="Cambria"/>
                <a:cs typeface="Cambria"/>
                <a:sym typeface="Cambria"/>
              </a:rPr>
              <a:t>an artist I am selecting and omitting as </a:t>
            </a:r>
            <a:r>
              <a:rPr lang="en" sz="2200" dirty="0" smtClean="0">
                <a:solidFill>
                  <a:srgbClr val="FFFFFF"/>
                </a:solidFill>
                <a:latin typeface="Cambria"/>
                <a:ea typeface="Cambria"/>
                <a:cs typeface="Cambria"/>
                <a:sym typeface="Cambria"/>
              </a:rPr>
              <a:t>well</a:t>
            </a:r>
            <a:r>
              <a:rPr lang="en-US" sz="2200" dirty="0" smtClean="0">
                <a:solidFill>
                  <a:srgbClr val="FFFFFF"/>
                </a:solidFill>
                <a:latin typeface="Cambria"/>
                <a:ea typeface="Cambria"/>
                <a:cs typeface="Cambria"/>
                <a:sym typeface="Cambria"/>
              </a:rPr>
              <a:t>—</a:t>
            </a:r>
            <a:r>
              <a:rPr lang="en" sz="2200" dirty="0" smtClean="0">
                <a:solidFill>
                  <a:srgbClr val="FFFFFF"/>
                </a:solidFill>
                <a:latin typeface="Cambria"/>
                <a:ea typeface="Cambria"/>
                <a:cs typeface="Cambria"/>
                <a:sym typeface="Cambria"/>
              </a:rPr>
              <a:t>with </a:t>
            </a:r>
            <a:r>
              <a:rPr lang="en" sz="2200" dirty="0">
                <a:solidFill>
                  <a:srgbClr val="FFFFFF"/>
                </a:solidFill>
                <a:latin typeface="Cambria"/>
                <a:ea typeface="Cambria"/>
                <a:cs typeface="Cambria"/>
                <a:sym typeface="Cambria"/>
              </a:rPr>
              <a:t>the intent of shifting the viewer's relationship to the past and/or historical object in question</a:t>
            </a:r>
            <a:r>
              <a:rPr lang="en" sz="2200" dirty="0" smtClean="0">
                <a:solidFill>
                  <a:srgbClr val="FFFFFF"/>
                </a:solidFill>
                <a:latin typeface="Cambria"/>
                <a:ea typeface="Cambria"/>
                <a:cs typeface="Cambria"/>
                <a:sym typeface="Cambria"/>
              </a:rPr>
              <a:t>.”</a:t>
            </a:r>
            <a:endParaRPr lang="en-US" sz="2200" dirty="0" smtClean="0">
              <a:solidFill>
                <a:srgbClr val="FFFFFF"/>
              </a:solidFill>
              <a:latin typeface="Cambria"/>
              <a:ea typeface="Cambria"/>
              <a:cs typeface="Cambria"/>
              <a:sym typeface="Cambria"/>
            </a:endParaRPr>
          </a:p>
        </p:txBody>
      </p:sp>
      <p:pic>
        <p:nvPicPr>
          <p:cNvPr id="3" name="Picture 2"/>
          <p:cNvPicPr>
            <a:picLocks noChangeAspect="1"/>
          </p:cNvPicPr>
          <p:nvPr/>
        </p:nvPicPr>
        <p:blipFill>
          <a:blip r:embed="rId3"/>
          <a:stretch>
            <a:fillRect/>
          </a:stretch>
        </p:blipFill>
        <p:spPr>
          <a:xfrm>
            <a:off x="4559300" y="3416300"/>
            <a:ext cx="12700" cy="12700"/>
          </a:xfrm>
          <a:prstGeom prst="rect">
            <a:avLst/>
          </a:prstGeom>
        </p:spPr>
      </p:pic>
      <p:sp>
        <p:nvSpPr>
          <p:cNvPr id="5" name="TextBox 4"/>
          <p:cNvSpPr txBox="1"/>
          <p:nvPr/>
        </p:nvSpPr>
        <p:spPr>
          <a:xfrm>
            <a:off x="5953125" y="4887238"/>
            <a:ext cx="3063875" cy="430887"/>
          </a:xfrm>
          <a:prstGeom prst="rect">
            <a:avLst/>
          </a:prstGeom>
          <a:noFill/>
        </p:spPr>
        <p:txBody>
          <a:bodyPr wrap="square" rtlCol="0">
            <a:spAutoFit/>
          </a:bodyPr>
          <a:lstStyle/>
          <a:p>
            <a:r>
              <a:rPr lang="en-US" sz="2200" dirty="0" smtClean="0">
                <a:solidFill>
                  <a:srgbClr val="FFFFFF"/>
                </a:solidFill>
                <a:latin typeface="Cambria"/>
                <a:cs typeface="Cambria"/>
              </a:rPr>
              <a:t>– Wayne Hodge, artist</a:t>
            </a:r>
            <a:endParaRPr lang="en-US" sz="2200" dirty="0">
              <a:solidFill>
                <a:srgbClr val="FFFFFF"/>
              </a:solidFill>
              <a:latin typeface="Cambria"/>
              <a:cs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Shape 23"/>
          <p:cNvPicPr preferRelativeResize="0"/>
          <p:nvPr/>
        </p:nvPicPr>
        <p:blipFill>
          <a:blip r:embed="rId3"/>
          <a:stretch>
            <a:fillRect/>
          </a:stretch>
        </p:blipFill>
        <p:spPr>
          <a:xfrm>
            <a:off x="642699" y="867612"/>
            <a:ext cx="7972248" cy="5122773"/>
          </a:xfrm>
          <a:prstGeom prst="rect">
            <a:avLst/>
          </a:prstGeom>
          <a:noFill/>
          <a:ln>
            <a:noFill/>
          </a:ln>
        </p:spPr>
      </p:pic>
      <p:sp>
        <p:nvSpPr>
          <p:cNvPr id="24" name="Shape 24"/>
          <p:cNvSpPr/>
          <p:nvPr/>
        </p:nvSpPr>
        <p:spPr>
          <a:xfrm>
            <a:off x="380956" y="413069"/>
            <a:ext cx="8325299" cy="793499"/>
          </a:xfrm>
          <a:prstGeom prst="rect">
            <a:avLst/>
          </a:prstGeom>
          <a:solidFill>
            <a:srgbClr val="434343"/>
          </a:solidFill>
          <a:ln>
            <a:noFill/>
          </a:ln>
        </p:spPr>
        <p:txBody>
          <a:bodyPr lIns="91425" tIns="91425" rIns="91425" bIns="91425" anchor="ctr" anchorCtr="0">
            <a:noAutofit/>
          </a:bodyPr>
          <a:lstStyle/>
          <a:p>
            <a:endParaRPr/>
          </a:p>
        </p:txBody>
      </p:sp>
      <p:sp>
        <p:nvSpPr>
          <p:cNvPr id="25" name="Shape 25"/>
          <p:cNvSpPr txBox="1">
            <a:spLocks noGrp="1"/>
          </p:cNvSpPr>
          <p:nvPr>
            <p:ph type="ctrTitle"/>
          </p:nvPr>
        </p:nvSpPr>
        <p:spPr>
          <a:xfrm>
            <a:off x="657400" y="-71202"/>
            <a:ext cx="7772400" cy="1198500"/>
          </a:xfrm>
          <a:prstGeom prst="rect">
            <a:avLst/>
          </a:prstGeom>
        </p:spPr>
        <p:txBody>
          <a:bodyPr lIns="91425" tIns="91425" rIns="91425" bIns="91425" anchor="b" anchorCtr="0">
            <a:noAutofit/>
          </a:bodyPr>
          <a:lstStyle/>
          <a:p>
            <a:pPr>
              <a:buNone/>
            </a:pPr>
            <a:r>
              <a:rPr lang="en" sz="3600"/>
              <a:t>Colorizing History</a:t>
            </a:r>
          </a:p>
        </p:txBody>
      </p:sp>
      <p:sp>
        <p:nvSpPr>
          <p:cNvPr id="26" name="Shape 26"/>
          <p:cNvSpPr txBox="1">
            <a:spLocks noGrp="1"/>
          </p:cNvSpPr>
          <p:nvPr>
            <p:ph type="subTitle" idx="1"/>
          </p:nvPr>
        </p:nvSpPr>
        <p:spPr>
          <a:xfrm>
            <a:off x="642700" y="4622875"/>
            <a:ext cx="3314700" cy="642900"/>
          </a:xfrm>
          <a:prstGeom prst="rect">
            <a:avLst/>
          </a:prstGeom>
        </p:spPr>
        <p:txBody>
          <a:bodyPr lIns="91425" tIns="91425" rIns="91425" bIns="91425" anchor="t" anchorCtr="0">
            <a:noAutofit/>
          </a:bodyPr>
          <a:lstStyle/>
          <a:p>
            <a:pPr algn="l">
              <a:buNone/>
            </a:pPr>
            <a:r>
              <a:rPr lang="en" sz="1800">
                <a:solidFill>
                  <a:srgbClr val="FFFFFF"/>
                </a:solidFill>
              </a:rPr>
              <a:t>Nostalgia, Art &amp; the Archives</a:t>
            </a:r>
          </a:p>
        </p:txBody>
      </p:sp>
      <p:sp>
        <p:nvSpPr>
          <p:cNvPr id="27" name="Shape 27"/>
          <p:cNvSpPr txBox="1"/>
          <p:nvPr/>
        </p:nvSpPr>
        <p:spPr>
          <a:xfrm>
            <a:off x="642706" y="5006151"/>
            <a:ext cx="2669099" cy="1546500"/>
          </a:xfrm>
          <a:prstGeom prst="rect">
            <a:avLst/>
          </a:prstGeom>
        </p:spPr>
        <p:txBody>
          <a:bodyPr lIns="91425" tIns="91425" rIns="91425" bIns="91425" anchor="t" anchorCtr="0">
            <a:noAutofit/>
          </a:bodyPr>
          <a:lstStyle/>
          <a:p>
            <a:pPr>
              <a:buClr>
                <a:srgbClr val="000000"/>
              </a:buClr>
              <a:buSzPct val="78571"/>
              <a:buFont typeface="Arial"/>
              <a:buNone/>
            </a:pPr>
            <a:r>
              <a:rPr lang="en">
                <a:solidFill>
                  <a:srgbClr val="F3F3F3"/>
                </a:solidFill>
              </a:rPr>
              <a:t>New England Archivists</a:t>
            </a:r>
          </a:p>
          <a:p>
            <a:pPr>
              <a:buClr>
                <a:srgbClr val="000000"/>
              </a:buClr>
              <a:buSzPct val="78571"/>
              <a:buFont typeface="Arial"/>
              <a:buNone/>
            </a:pPr>
            <a:r>
              <a:rPr lang="en">
                <a:solidFill>
                  <a:srgbClr val="F3F3F3"/>
                </a:solidFill>
              </a:rPr>
              <a:t>Portsmouth, NH</a:t>
            </a:r>
          </a:p>
          <a:p>
            <a:pPr>
              <a:buClr>
                <a:srgbClr val="000000"/>
              </a:buClr>
              <a:buSzPct val="78571"/>
              <a:buFont typeface="Arial"/>
              <a:buNone/>
            </a:pPr>
            <a:r>
              <a:rPr lang="en">
                <a:solidFill>
                  <a:srgbClr val="F3F3F3"/>
                </a:solidFill>
              </a:rPr>
              <a:t>Spring 2014</a:t>
            </a:r>
          </a:p>
          <a:p>
            <a:endParaRPr lang="en">
              <a:solidFill>
                <a:srgbClr val="F3F3F3"/>
              </a:solidFill>
            </a:endParaRPr>
          </a:p>
        </p:txBody>
      </p:sp>
      <p:sp>
        <p:nvSpPr>
          <p:cNvPr id="28" name="Shape 28"/>
          <p:cNvSpPr txBox="1"/>
          <p:nvPr/>
        </p:nvSpPr>
        <p:spPr>
          <a:xfrm>
            <a:off x="642700" y="4287851"/>
            <a:ext cx="3657600" cy="457200"/>
          </a:xfrm>
          <a:prstGeom prst="rect">
            <a:avLst/>
          </a:prstGeom>
        </p:spPr>
        <p:txBody>
          <a:bodyPr lIns="91425" tIns="91425" rIns="91425" bIns="91425" anchor="t" anchorCtr="0">
            <a:noAutofit/>
          </a:bodyPr>
          <a:lstStyle/>
          <a:p>
            <a:r>
              <a:rPr lang="en">
                <a:solidFill>
                  <a:srgbClr val="FFFFFF"/>
                </a:solidFill>
              </a:rPr>
              <a:t>Dana Keller</a:t>
            </a:r>
          </a:p>
        </p:txBody>
      </p:sp>
      <p:sp>
        <p:nvSpPr>
          <p:cNvPr id="2" name="Rectangle 1"/>
          <p:cNvSpPr/>
          <p:nvPr/>
        </p:nvSpPr>
        <p:spPr>
          <a:xfrm>
            <a:off x="4795898" y="5513487"/>
            <a:ext cx="3633902" cy="307777"/>
          </a:xfrm>
          <a:prstGeom prst="rect">
            <a:avLst/>
          </a:prstGeom>
        </p:spPr>
        <p:txBody>
          <a:bodyPr wrap="none">
            <a:spAutoFit/>
          </a:bodyPr>
          <a:lstStyle/>
          <a:p>
            <a:r>
              <a:rPr lang="en" dirty="0"/>
              <a:t>Colored by Dana Keller | Original from LOC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lgn="ctr">
              <a:buNone/>
            </a:pPr>
            <a:r>
              <a:rPr lang="en"/>
              <a:t>“The Barrier”</a:t>
            </a:r>
          </a:p>
        </p:txBody>
      </p:sp>
      <p:sp>
        <p:nvSpPr>
          <p:cNvPr id="34" name="Shape 34"/>
          <p:cNvSpPr txBox="1">
            <a:spLocks noGrp="1"/>
          </p:cNvSpPr>
          <p:nvPr>
            <p:ph type="body" idx="1"/>
          </p:nvPr>
        </p:nvSpPr>
        <p:spPr>
          <a:xfrm>
            <a:off x="457200" y="1600203"/>
            <a:ext cx="8229600" cy="4967700"/>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a:t>Black and white photographs can seem like relics of the distant past.</a:t>
            </a:r>
          </a:p>
          <a:p>
            <a:endParaRPr lang="en"/>
          </a:p>
          <a:p>
            <a:pPr marL="457200" lvl="0" indent="-419100" rtl="0">
              <a:buClr>
                <a:schemeClr val="lt1"/>
              </a:buClr>
              <a:buSzPct val="166666"/>
              <a:buFont typeface="Arial"/>
              <a:buChar char="•"/>
            </a:pPr>
            <a:r>
              <a:rPr lang="en"/>
              <a:t>We are “disconnected” from the world in which these photographs were taken.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pic>
        <p:nvPicPr>
          <p:cNvPr id="39" name="Shape 39"/>
          <p:cNvPicPr preferRelativeResize="0"/>
          <p:nvPr/>
        </p:nvPicPr>
        <p:blipFill>
          <a:blip r:embed="rId3"/>
          <a:stretch>
            <a:fillRect/>
          </a:stretch>
        </p:blipFill>
        <p:spPr>
          <a:xfrm>
            <a:off x="643925" y="547476"/>
            <a:ext cx="8042876" cy="4992125"/>
          </a:xfrm>
          <a:prstGeom prst="rect">
            <a:avLst/>
          </a:prstGeom>
          <a:noFill/>
          <a:ln>
            <a:noFill/>
          </a:ln>
        </p:spPr>
      </p:pic>
      <p:sp>
        <p:nvSpPr>
          <p:cNvPr id="40" name="Shape 40"/>
          <p:cNvSpPr txBox="1">
            <a:spLocks noGrp="1"/>
          </p:cNvSpPr>
          <p:nvPr>
            <p:ph type="title"/>
          </p:nvPr>
        </p:nvSpPr>
        <p:spPr>
          <a:xfrm>
            <a:off x="457200" y="-258762"/>
            <a:ext cx="8229600" cy="1143299"/>
          </a:xfrm>
          <a:prstGeom prst="rect">
            <a:avLst/>
          </a:prstGeom>
        </p:spPr>
        <p:txBody>
          <a:bodyPr lIns="91425" tIns="91425" rIns="91425" bIns="91425" anchor="b" anchorCtr="0">
            <a:noAutofit/>
          </a:bodyPr>
          <a:lstStyle/>
          <a:p>
            <a:pPr algn="ctr">
              <a:buNone/>
            </a:pPr>
            <a:r>
              <a:rPr lang="en"/>
              <a:t>Why Colorize?</a:t>
            </a:r>
          </a:p>
        </p:txBody>
      </p:sp>
      <p:sp>
        <p:nvSpPr>
          <p:cNvPr id="41" name="Shape 41"/>
          <p:cNvSpPr txBox="1">
            <a:spLocks noGrp="1"/>
          </p:cNvSpPr>
          <p:nvPr>
            <p:ph type="body" idx="1"/>
          </p:nvPr>
        </p:nvSpPr>
        <p:spPr>
          <a:xfrm>
            <a:off x="533400" y="5513405"/>
            <a:ext cx="8229600" cy="1282799"/>
          </a:xfrm>
          <a:prstGeom prst="rect">
            <a:avLst/>
          </a:prstGeom>
        </p:spPr>
        <p:txBody>
          <a:bodyPr lIns="91425" tIns="91425" rIns="91425" bIns="91425" anchor="t" anchorCtr="0">
            <a:noAutofit/>
          </a:bodyPr>
          <a:lstStyle/>
          <a:p>
            <a:pPr lvl="0" rtl="0">
              <a:buClr>
                <a:schemeClr val="dk1"/>
              </a:buClr>
              <a:buSzPct val="45833"/>
              <a:buFont typeface="Arial"/>
              <a:buNone/>
            </a:pPr>
            <a:r>
              <a:rPr lang="en" sz="2400"/>
              <a:t>“I have always seen this as just a cold bit of history...but now I feel its relevance.”</a:t>
            </a:r>
          </a:p>
          <a:p>
            <a:endParaRPr lang="en" sz="2400"/>
          </a:p>
        </p:txBody>
      </p:sp>
      <p:sp>
        <p:nvSpPr>
          <p:cNvPr id="2" name="Rectangle 1"/>
          <p:cNvSpPr/>
          <p:nvPr/>
        </p:nvSpPr>
        <p:spPr>
          <a:xfrm>
            <a:off x="2286000" y="5024765"/>
            <a:ext cx="5429250" cy="307777"/>
          </a:xfrm>
          <a:prstGeom prst="rect">
            <a:avLst/>
          </a:prstGeom>
        </p:spPr>
        <p:txBody>
          <a:bodyPr wrap="square">
            <a:spAutoFit/>
          </a:bodyPr>
          <a:lstStyle/>
          <a:p>
            <a:r>
              <a:rPr lang="en" dirty="0"/>
              <a:t>Colored by Dana Keller | Original from ERIC SCHWAB / AFP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Shape 46"/>
          <p:cNvPicPr preferRelativeResize="0"/>
          <p:nvPr/>
        </p:nvPicPr>
        <p:blipFill>
          <a:blip r:embed="rId3"/>
          <a:stretch>
            <a:fillRect/>
          </a:stretch>
        </p:blipFill>
        <p:spPr>
          <a:xfrm>
            <a:off x="1312925" y="918000"/>
            <a:ext cx="6614252" cy="4860573"/>
          </a:xfrm>
          <a:prstGeom prst="rect">
            <a:avLst/>
          </a:prstGeom>
          <a:noFill/>
          <a:ln>
            <a:noFill/>
          </a:ln>
        </p:spPr>
      </p:pic>
      <p:sp>
        <p:nvSpPr>
          <p:cNvPr id="47" name="Shape 47"/>
          <p:cNvSpPr txBox="1">
            <a:spLocks noGrp="1"/>
          </p:cNvSpPr>
          <p:nvPr>
            <p:ph type="title"/>
          </p:nvPr>
        </p:nvSpPr>
        <p:spPr>
          <a:xfrm>
            <a:off x="457200" y="-258762"/>
            <a:ext cx="8229600" cy="1143299"/>
          </a:xfrm>
          <a:prstGeom prst="rect">
            <a:avLst/>
          </a:prstGeom>
        </p:spPr>
        <p:txBody>
          <a:bodyPr lIns="91425" tIns="91425" rIns="91425" bIns="91425" anchor="b" anchorCtr="0">
            <a:noAutofit/>
          </a:bodyPr>
          <a:lstStyle/>
          <a:p>
            <a:pPr lvl="0" algn="ctr" rtl="0">
              <a:buNone/>
            </a:pPr>
            <a:r>
              <a:rPr lang="en"/>
              <a:t>Why Colorize?</a:t>
            </a:r>
          </a:p>
        </p:txBody>
      </p:sp>
      <p:sp>
        <p:nvSpPr>
          <p:cNvPr id="48" name="Shape 48"/>
          <p:cNvSpPr txBox="1">
            <a:spLocks noGrp="1"/>
          </p:cNvSpPr>
          <p:nvPr>
            <p:ph type="body" idx="1"/>
          </p:nvPr>
        </p:nvSpPr>
        <p:spPr>
          <a:xfrm>
            <a:off x="533400" y="5575205"/>
            <a:ext cx="8229600" cy="1282799"/>
          </a:xfrm>
          <a:prstGeom prst="rect">
            <a:avLst/>
          </a:prstGeom>
        </p:spPr>
        <p:txBody>
          <a:bodyPr lIns="91425" tIns="91425" rIns="91425" bIns="91425" anchor="t" anchorCtr="0">
            <a:noAutofit/>
          </a:bodyPr>
          <a:lstStyle/>
          <a:p>
            <a:pPr lvl="0" rtl="0">
              <a:buNone/>
            </a:pPr>
            <a:r>
              <a:rPr lang="en" sz="2400"/>
              <a:t>“Of course I know they were real people, but now I realize that they lived.”</a:t>
            </a:r>
          </a:p>
        </p:txBody>
      </p:sp>
      <p:sp>
        <p:nvSpPr>
          <p:cNvPr id="2" name="Rectangle 1"/>
          <p:cNvSpPr/>
          <p:nvPr/>
        </p:nvSpPr>
        <p:spPr>
          <a:xfrm>
            <a:off x="2286000" y="5267428"/>
            <a:ext cx="5641177" cy="307777"/>
          </a:xfrm>
          <a:prstGeom prst="rect">
            <a:avLst/>
          </a:prstGeom>
        </p:spPr>
        <p:txBody>
          <a:bodyPr wrap="square">
            <a:spAutoFit/>
          </a:bodyPr>
          <a:lstStyle/>
          <a:p>
            <a:pPr algn="r"/>
            <a:r>
              <a:rPr lang="en" dirty="0"/>
              <a:t>Colored by Dana Keller | Original from National Archives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stretch>
            <a:fillRect/>
          </a:stretch>
        </p:blipFill>
        <p:spPr>
          <a:xfrm>
            <a:off x="1016677" y="796929"/>
            <a:ext cx="7221423" cy="5266825"/>
          </a:xfrm>
          <a:prstGeom prst="rect">
            <a:avLst/>
          </a:prstGeom>
          <a:noFill/>
          <a:ln>
            <a:noFill/>
          </a:ln>
        </p:spPr>
      </p:pic>
      <p:sp>
        <p:nvSpPr>
          <p:cNvPr id="54" name="Shape 54"/>
          <p:cNvSpPr txBox="1">
            <a:spLocks noGrp="1"/>
          </p:cNvSpPr>
          <p:nvPr>
            <p:ph type="title"/>
          </p:nvPr>
        </p:nvSpPr>
        <p:spPr>
          <a:xfrm>
            <a:off x="457200" y="-258762"/>
            <a:ext cx="8229600" cy="1143299"/>
          </a:xfrm>
          <a:prstGeom prst="rect">
            <a:avLst/>
          </a:prstGeom>
        </p:spPr>
        <p:txBody>
          <a:bodyPr lIns="91425" tIns="91425" rIns="91425" bIns="91425" anchor="b" anchorCtr="0">
            <a:noAutofit/>
          </a:bodyPr>
          <a:lstStyle/>
          <a:p>
            <a:pPr lvl="0" algn="ctr" rtl="0">
              <a:buNone/>
            </a:pPr>
            <a:r>
              <a:rPr lang="en"/>
              <a:t>Why Colorize?</a:t>
            </a:r>
          </a:p>
        </p:txBody>
      </p:sp>
      <p:sp>
        <p:nvSpPr>
          <p:cNvPr id="55" name="Shape 55"/>
          <p:cNvSpPr txBox="1">
            <a:spLocks noGrp="1"/>
          </p:cNvSpPr>
          <p:nvPr>
            <p:ph type="body" idx="1"/>
          </p:nvPr>
        </p:nvSpPr>
        <p:spPr>
          <a:xfrm>
            <a:off x="533400" y="5575205"/>
            <a:ext cx="8229600" cy="1282799"/>
          </a:xfrm>
          <a:prstGeom prst="rect">
            <a:avLst/>
          </a:prstGeom>
        </p:spPr>
        <p:txBody>
          <a:bodyPr lIns="91425" tIns="91425" rIns="91425" bIns="91425" anchor="t" anchorCtr="0">
            <a:noAutofit/>
          </a:bodyPr>
          <a:lstStyle/>
          <a:p>
            <a:pPr lvl="0" rtl="0">
              <a:buClr>
                <a:schemeClr val="dk1"/>
              </a:buClr>
              <a:buSzPct val="45833"/>
              <a:buFont typeface="Arial"/>
              <a:buNone/>
            </a:pPr>
            <a:r>
              <a:rPr lang="en" sz="2400"/>
              <a:t>“I have seen this image a hundred times, but suddenly it was real.”</a:t>
            </a:r>
          </a:p>
          <a:p>
            <a:endParaRPr lang="en" sz="2400"/>
          </a:p>
          <a:p>
            <a:endParaRPr lang="en" sz="2400"/>
          </a:p>
        </p:txBody>
      </p:sp>
      <p:sp>
        <p:nvSpPr>
          <p:cNvPr id="2" name="Rectangle 1"/>
          <p:cNvSpPr/>
          <p:nvPr/>
        </p:nvSpPr>
        <p:spPr>
          <a:xfrm>
            <a:off x="4571999" y="5267428"/>
            <a:ext cx="3504247" cy="307777"/>
          </a:xfrm>
          <a:prstGeom prst="rect">
            <a:avLst/>
          </a:prstGeom>
        </p:spPr>
        <p:txBody>
          <a:bodyPr wrap="none">
            <a:spAutoFit/>
          </a:bodyPr>
          <a:lstStyle/>
          <a:p>
            <a:r>
              <a:rPr lang="en" dirty="0">
                <a:solidFill>
                  <a:srgbClr val="D9D9D9"/>
                </a:solidFill>
              </a:rPr>
              <a:t>Colored by Dana Keller | Original from AP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Shape 60"/>
          <p:cNvPicPr preferRelativeResize="0"/>
          <p:nvPr/>
        </p:nvPicPr>
        <p:blipFill>
          <a:blip r:embed="rId3"/>
          <a:stretch>
            <a:fillRect/>
          </a:stretch>
        </p:blipFill>
        <p:spPr>
          <a:xfrm>
            <a:off x="1645481" y="427353"/>
            <a:ext cx="6026667" cy="5854473"/>
          </a:xfrm>
          <a:prstGeom prst="rect">
            <a:avLst/>
          </a:prstGeom>
          <a:noFill/>
          <a:ln>
            <a:noFill/>
          </a:ln>
        </p:spPr>
      </p:pic>
      <p:sp>
        <p:nvSpPr>
          <p:cNvPr id="61" name="Shape 61"/>
          <p:cNvSpPr txBox="1">
            <a:spLocks noGrp="1"/>
          </p:cNvSpPr>
          <p:nvPr>
            <p:ph type="title"/>
          </p:nvPr>
        </p:nvSpPr>
        <p:spPr>
          <a:xfrm>
            <a:off x="457200" y="-258762"/>
            <a:ext cx="8229600" cy="1143299"/>
          </a:xfrm>
          <a:prstGeom prst="rect">
            <a:avLst/>
          </a:prstGeom>
        </p:spPr>
        <p:txBody>
          <a:bodyPr lIns="91425" tIns="91425" rIns="91425" bIns="91425" anchor="b" anchorCtr="0">
            <a:noAutofit/>
          </a:bodyPr>
          <a:lstStyle/>
          <a:p>
            <a:pPr lvl="0" algn="ctr" rtl="0">
              <a:buNone/>
            </a:pPr>
            <a:r>
              <a:rPr lang="en"/>
              <a:t>Why Colorize?</a:t>
            </a:r>
          </a:p>
        </p:txBody>
      </p:sp>
      <p:sp>
        <p:nvSpPr>
          <p:cNvPr id="62" name="Shape 62"/>
          <p:cNvSpPr txBox="1">
            <a:spLocks noGrp="1"/>
          </p:cNvSpPr>
          <p:nvPr>
            <p:ph type="body" idx="1"/>
          </p:nvPr>
        </p:nvSpPr>
        <p:spPr>
          <a:xfrm>
            <a:off x="533400" y="5575205"/>
            <a:ext cx="8229600" cy="1282799"/>
          </a:xfrm>
          <a:prstGeom prst="rect">
            <a:avLst/>
          </a:prstGeom>
        </p:spPr>
        <p:txBody>
          <a:bodyPr lIns="91425" tIns="91425" rIns="91425" bIns="91425" anchor="t" anchorCtr="0">
            <a:noAutofit/>
          </a:bodyPr>
          <a:lstStyle/>
          <a:p>
            <a:pPr lvl="0" rtl="0">
              <a:buNone/>
            </a:pPr>
            <a:r>
              <a:rPr lang="en" sz="2400"/>
              <a:t>“These people...too easily seem like a relic of an unfathomable and distant age...”</a:t>
            </a:r>
          </a:p>
        </p:txBody>
      </p:sp>
      <p:sp>
        <p:nvSpPr>
          <p:cNvPr id="2" name="Rectangle 1"/>
          <p:cNvSpPr/>
          <p:nvPr/>
        </p:nvSpPr>
        <p:spPr>
          <a:xfrm>
            <a:off x="3548799" y="5310192"/>
            <a:ext cx="3633902" cy="307777"/>
          </a:xfrm>
          <a:prstGeom prst="rect">
            <a:avLst/>
          </a:prstGeom>
        </p:spPr>
        <p:txBody>
          <a:bodyPr wrap="none">
            <a:spAutoFit/>
          </a:bodyPr>
          <a:lstStyle/>
          <a:p>
            <a:pPr lvl="0"/>
            <a:r>
              <a:rPr lang="en" dirty="0"/>
              <a:t>Colored by Dana Keller | Original from LOC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443537"/>
            <a:ext cx="8229600" cy="1143299"/>
          </a:xfrm>
          <a:prstGeom prst="rect">
            <a:avLst/>
          </a:prstGeom>
        </p:spPr>
        <p:txBody>
          <a:bodyPr lIns="91425" tIns="91425" rIns="91425" bIns="91425" anchor="b" anchorCtr="0">
            <a:noAutofit/>
          </a:bodyPr>
          <a:lstStyle/>
          <a:p>
            <a:pPr algn="ctr">
              <a:buNone/>
            </a:pPr>
            <a:r>
              <a:rPr lang="en" b="0"/>
              <a:t>Wait a minute.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lgn="ctr">
              <a:buNone/>
            </a:pPr>
            <a:r>
              <a:rPr lang="en"/>
              <a:t>What Colorization Is</a:t>
            </a:r>
          </a:p>
        </p:txBody>
      </p:sp>
      <p:sp>
        <p:nvSpPr>
          <p:cNvPr id="73" name="Shape 73"/>
          <p:cNvSpPr txBox="1">
            <a:spLocks noGrp="1"/>
          </p:cNvSpPr>
          <p:nvPr>
            <p:ph type="body" idx="1"/>
          </p:nvPr>
        </p:nvSpPr>
        <p:spPr>
          <a:xfrm>
            <a:off x="457200" y="1600203"/>
            <a:ext cx="8229600" cy="4967700"/>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sz="2800" dirty="0"/>
              <a:t>It is NOT a replacement or “improvement” of original historical elements. </a:t>
            </a:r>
          </a:p>
          <a:p>
            <a:endParaRPr lang="en" sz="2800" dirty="0"/>
          </a:p>
          <a:p>
            <a:pPr marL="457200" lvl="0" indent="-419100" rtl="0">
              <a:buClr>
                <a:schemeClr val="lt1"/>
              </a:buClr>
              <a:buSzPct val="166666"/>
              <a:buFont typeface="Arial"/>
              <a:buChar char="•"/>
            </a:pPr>
            <a:r>
              <a:rPr lang="en" sz="2800" dirty="0"/>
              <a:t>An opportunity to experience a closer connection to history.</a:t>
            </a:r>
          </a:p>
          <a:p>
            <a:endParaRPr lang="en" sz="2800" dirty="0"/>
          </a:p>
          <a:p>
            <a:pPr marL="457200" lvl="0" indent="-419100" rtl="0">
              <a:buClr>
                <a:schemeClr val="lt1"/>
              </a:buClr>
              <a:buSzPct val="166666"/>
              <a:buFont typeface="Arial"/>
              <a:buChar char="•"/>
            </a:pPr>
            <a:r>
              <a:rPr lang="en" sz="2800" dirty="0"/>
              <a:t>A powerful tool to engage different communities. </a:t>
            </a:r>
          </a:p>
          <a:p>
            <a:endParaRPr lang="en" sz="2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stretch>
            <a:fillRect/>
          </a:stretch>
        </p:blipFill>
        <p:spPr>
          <a:xfrm>
            <a:off x="1109900" y="1189351"/>
            <a:ext cx="6924200" cy="5153324"/>
          </a:xfrm>
          <a:prstGeom prst="rect">
            <a:avLst/>
          </a:prstGeom>
          <a:noFill/>
          <a:ln>
            <a:noFill/>
          </a:ln>
        </p:spPr>
      </p:pic>
      <p:sp>
        <p:nvSpPr>
          <p:cNvPr id="79" name="Shape 79"/>
          <p:cNvSpPr txBox="1">
            <a:spLocks noGrp="1"/>
          </p:cNvSpPr>
          <p:nvPr>
            <p:ph type="title"/>
          </p:nvPr>
        </p:nvSpPr>
        <p:spPr>
          <a:xfrm>
            <a:off x="457200" y="46037"/>
            <a:ext cx="8229600" cy="1143299"/>
          </a:xfrm>
          <a:prstGeom prst="rect">
            <a:avLst/>
          </a:prstGeom>
        </p:spPr>
        <p:txBody>
          <a:bodyPr lIns="91425" tIns="91425" rIns="91425" bIns="91425" anchor="b" anchorCtr="0">
            <a:noAutofit/>
          </a:bodyPr>
          <a:lstStyle/>
          <a:p>
            <a:pPr algn="ctr">
              <a:buNone/>
            </a:pPr>
            <a:r>
              <a:rPr lang="en"/>
              <a:t>Example: Waldwick Train Station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ctrTitle"/>
          </p:nvPr>
        </p:nvSpPr>
        <p:spPr>
          <a:xfrm>
            <a:off x="567155" y="270333"/>
            <a:ext cx="8009699" cy="1260400"/>
          </a:xfrm>
          <a:prstGeom prst="rect">
            <a:avLst/>
          </a:prstGeom>
        </p:spPr>
        <p:txBody>
          <a:bodyPr lIns="91425" tIns="91425" rIns="91425" bIns="91425" anchor="b" anchorCtr="0">
            <a:noAutofit/>
          </a:bodyPr>
          <a:lstStyle/>
          <a:p>
            <a:pPr lvl="0" rtl="0">
              <a:buNone/>
            </a:pPr>
            <a:r>
              <a:rPr lang="en" sz="3600">
                <a:latin typeface="Cambria"/>
                <a:ea typeface="Cambria"/>
                <a:cs typeface="Cambria"/>
                <a:sym typeface="Cambria"/>
              </a:rPr>
              <a:t>Some nostalgic expressions today</a:t>
            </a:r>
          </a:p>
        </p:txBody>
      </p:sp>
      <p:sp>
        <p:nvSpPr>
          <p:cNvPr id="36" name="Shape 36"/>
          <p:cNvSpPr txBox="1"/>
          <p:nvPr/>
        </p:nvSpPr>
        <p:spPr>
          <a:xfrm>
            <a:off x="620980" y="1905868"/>
            <a:ext cx="7955999" cy="4108399"/>
          </a:xfrm>
          <a:prstGeom prst="rect">
            <a:avLst/>
          </a:prstGeom>
        </p:spPr>
        <p:txBody>
          <a:bodyPr lIns="91425" tIns="91425" rIns="91425" bIns="91425" anchor="t" anchorCtr="0">
            <a:noAutofit/>
          </a:bodyPr>
          <a:lstStyle/>
          <a:p>
            <a:pPr marL="457200" lvl="0" indent="-355600" rtl="0">
              <a:buClr>
                <a:schemeClr val="lt2"/>
              </a:buClr>
              <a:buSzPct val="100000"/>
              <a:buFont typeface="Cambria"/>
              <a:buChar char="●"/>
            </a:pPr>
            <a:r>
              <a:rPr lang="en" sz="3200" dirty="0" smtClean="0">
                <a:solidFill>
                  <a:schemeClr val="lt2"/>
                </a:solidFill>
                <a:latin typeface="Cambria"/>
                <a:ea typeface="Cambria"/>
                <a:cs typeface="Cambria"/>
                <a:sym typeface="Cambria"/>
              </a:rPr>
              <a:t>Hauntological </a:t>
            </a:r>
            <a:r>
              <a:rPr lang="en" sz="3200" dirty="0">
                <a:solidFill>
                  <a:schemeClr val="lt2"/>
                </a:solidFill>
                <a:latin typeface="Cambria"/>
                <a:ea typeface="Cambria"/>
                <a:cs typeface="Cambria"/>
                <a:sym typeface="Cambria"/>
              </a:rPr>
              <a:t>re-interpretations of historical image &amp; sound</a:t>
            </a:r>
          </a:p>
          <a:p>
            <a:endParaRPr lang="en" sz="3200" dirty="0">
              <a:solidFill>
                <a:schemeClr val="lt2"/>
              </a:solidFill>
              <a:latin typeface="Cambria"/>
              <a:ea typeface="Cambria"/>
              <a:cs typeface="Cambria"/>
              <a:sym typeface="Cambria"/>
            </a:endParaRPr>
          </a:p>
          <a:p>
            <a:pPr marL="457200" lvl="0" indent="-355600" rtl="0">
              <a:buClr>
                <a:schemeClr val="lt2"/>
              </a:buClr>
              <a:buSzPct val="100000"/>
              <a:buFont typeface="Cambria"/>
              <a:buChar char="●"/>
            </a:pPr>
            <a:r>
              <a:rPr lang="en" sz="3200" dirty="0">
                <a:solidFill>
                  <a:schemeClr val="lt2"/>
                </a:solidFill>
                <a:latin typeface="Cambria"/>
                <a:ea typeface="Cambria"/>
                <a:cs typeface="Cambria"/>
                <a:sym typeface="Cambria"/>
              </a:rPr>
              <a:t>Networked and interactive dimensions of place</a:t>
            </a:r>
          </a:p>
          <a:p>
            <a:endParaRPr lang="en" sz="3200" dirty="0">
              <a:solidFill>
                <a:schemeClr val="lt2"/>
              </a:solidFill>
              <a:latin typeface="Cambria"/>
              <a:ea typeface="Cambria"/>
              <a:cs typeface="Cambria"/>
              <a:sym typeface="Cambria"/>
            </a:endParaRPr>
          </a:p>
          <a:p>
            <a:pPr marL="457200" lvl="0" indent="-355600" rtl="0">
              <a:buClr>
                <a:schemeClr val="lt2"/>
              </a:buClr>
              <a:buSzPct val="100000"/>
              <a:buFont typeface="Cambria"/>
              <a:buChar char="●"/>
            </a:pPr>
            <a:r>
              <a:rPr lang="en" sz="3200" dirty="0">
                <a:solidFill>
                  <a:schemeClr val="lt2"/>
                </a:solidFill>
                <a:latin typeface="Cambria"/>
                <a:ea typeface="Cambria"/>
                <a:cs typeface="Cambria"/>
                <a:sym typeface="Cambria"/>
              </a:rPr>
              <a:t>Colorization of history through digital means</a:t>
            </a:r>
          </a:p>
          <a:p>
            <a:endParaRPr lang="en" sz="2000" dirty="0">
              <a:solidFill>
                <a:schemeClr val="lt2"/>
              </a:solidFill>
              <a:latin typeface="Cambria"/>
              <a:ea typeface="Cambria"/>
              <a:cs typeface="Cambria"/>
              <a:sym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46037"/>
            <a:ext cx="8229600" cy="1143299"/>
          </a:xfrm>
          <a:prstGeom prst="rect">
            <a:avLst/>
          </a:prstGeom>
        </p:spPr>
        <p:txBody>
          <a:bodyPr lIns="91425" tIns="91425" rIns="91425" bIns="91425" anchor="b" anchorCtr="0">
            <a:noAutofit/>
          </a:bodyPr>
          <a:lstStyle/>
          <a:p>
            <a:pPr lvl="0" algn="ctr" rtl="0">
              <a:buNone/>
            </a:pPr>
            <a:r>
              <a:rPr lang="en"/>
              <a:t>Example: Waldwick Train Station</a:t>
            </a:r>
          </a:p>
        </p:txBody>
      </p:sp>
      <p:pic>
        <p:nvPicPr>
          <p:cNvPr id="85" name="Shape 85"/>
          <p:cNvPicPr preferRelativeResize="0"/>
          <p:nvPr/>
        </p:nvPicPr>
        <p:blipFill>
          <a:blip r:embed="rId3"/>
          <a:stretch>
            <a:fillRect/>
          </a:stretch>
        </p:blipFill>
        <p:spPr>
          <a:xfrm>
            <a:off x="1115692" y="1189353"/>
            <a:ext cx="6912629" cy="5341575"/>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46037"/>
            <a:ext cx="8229600" cy="1143299"/>
          </a:xfrm>
          <a:prstGeom prst="rect">
            <a:avLst/>
          </a:prstGeom>
        </p:spPr>
        <p:txBody>
          <a:bodyPr lIns="91425" tIns="91425" rIns="91425" bIns="91425" anchor="b" anchorCtr="0">
            <a:noAutofit/>
          </a:bodyPr>
          <a:lstStyle/>
          <a:p>
            <a:pPr lvl="0" algn="ctr" rtl="0">
              <a:buNone/>
            </a:pPr>
            <a:r>
              <a:rPr lang="en"/>
              <a:t>Example: Waldwick Train Station</a:t>
            </a:r>
          </a:p>
        </p:txBody>
      </p:sp>
      <p:pic>
        <p:nvPicPr>
          <p:cNvPr id="91" name="Shape 91"/>
          <p:cNvPicPr preferRelativeResize="0"/>
          <p:nvPr/>
        </p:nvPicPr>
        <p:blipFill>
          <a:blip r:embed="rId3"/>
          <a:stretch>
            <a:fillRect/>
          </a:stretch>
        </p:blipFill>
        <p:spPr>
          <a:xfrm>
            <a:off x="1092218" y="1250450"/>
            <a:ext cx="6959575" cy="5179899"/>
          </a:xfrm>
          <a:prstGeom prst="rect">
            <a:avLst/>
          </a:prstGeom>
          <a:noFill/>
          <a:ln>
            <a:noFill/>
          </a:ln>
        </p:spPr>
      </p:pic>
      <p:sp>
        <p:nvSpPr>
          <p:cNvPr id="2" name="Rectangle 1"/>
          <p:cNvSpPr/>
          <p:nvPr/>
        </p:nvSpPr>
        <p:spPr>
          <a:xfrm>
            <a:off x="3455663" y="5926237"/>
            <a:ext cx="4596130" cy="307777"/>
          </a:xfrm>
          <a:prstGeom prst="rect">
            <a:avLst/>
          </a:prstGeom>
        </p:spPr>
        <p:txBody>
          <a:bodyPr wrap="none">
            <a:spAutoFit/>
          </a:bodyPr>
          <a:lstStyle/>
          <a:p>
            <a:pPr lvl="0"/>
            <a:r>
              <a:rPr lang="en" dirty="0"/>
              <a:t>Colored by Dana Keller | Original from City of Waldwick</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46037"/>
            <a:ext cx="8229600" cy="1143299"/>
          </a:xfrm>
          <a:prstGeom prst="rect">
            <a:avLst/>
          </a:prstGeom>
        </p:spPr>
        <p:txBody>
          <a:bodyPr lIns="91425" tIns="91425" rIns="91425" bIns="91425" anchor="b" anchorCtr="0">
            <a:noAutofit/>
          </a:bodyPr>
          <a:lstStyle/>
          <a:p>
            <a:pPr algn="ctr">
              <a:buNone/>
            </a:pPr>
            <a:r>
              <a:rPr lang="en"/>
              <a:t>Engaging the Public</a:t>
            </a:r>
          </a:p>
        </p:txBody>
      </p:sp>
      <p:sp>
        <p:nvSpPr>
          <p:cNvPr id="97" name="Shape 97"/>
          <p:cNvSpPr txBox="1">
            <a:spLocks noGrp="1"/>
          </p:cNvSpPr>
          <p:nvPr>
            <p:ph type="body" idx="1"/>
          </p:nvPr>
        </p:nvSpPr>
        <p:spPr>
          <a:xfrm>
            <a:off x="457200" y="1219202"/>
            <a:ext cx="8229600" cy="4967700"/>
          </a:xfrm>
          <a:prstGeom prst="rect">
            <a:avLst/>
          </a:prstGeom>
        </p:spPr>
        <p:txBody>
          <a:bodyPr lIns="91425" tIns="91425" rIns="91425" bIns="91425" anchor="t" anchorCtr="0">
            <a:noAutofit/>
          </a:bodyPr>
          <a:lstStyle/>
          <a:p>
            <a:pPr>
              <a:buNone/>
            </a:pPr>
            <a:r>
              <a:rPr lang="en"/>
              <a:t>“Australian Mugshots” Collection</a:t>
            </a:r>
          </a:p>
        </p:txBody>
      </p:sp>
      <p:pic>
        <p:nvPicPr>
          <p:cNvPr id="98" name="Shape 98"/>
          <p:cNvPicPr preferRelativeResize="0"/>
          <p:nvPr/>
        </p:nvPicPr>
        <p:blipFill>
          <a:blip r:embed="rId3"/>
          <a:stretch>
            <a:fillRect/>
          </a:stretch>
        </p:blipFill>
        <p:spPr>
          <a:xfrm>
            <a:off x="137303" y="2156004"/>
            <a:ext cx="3066307" cy="4213225"/>
          </a:xfrm>
          <a:prstGeom prst="rect">
            <a:avLst/>
          </a:prstGeom>
          <a:noFill/>
          <a:ln>
            <a:noFill/>
          </a:ln>
        </p:spPr>
      </p:pic>
      <p:pic>
        <p:nvPicPr>
          <p:cNvPr id="99" name="Shape 99"/>
          <p:cNvPicPr preferRelativeResize="0"/>
          <p:nvPr/>
        </p:nvPicPr>
        <p:blipFill>
          <a:blip r:embed="rId4"/>
          <a:stretch>
            <a:fillRect/>
          </a:stretch>
        </p:blipFill>
        <p:spPr>
          <a:xfrm>
            <a:off x="3203614" y="2156000"/>
            <a:ext cx="2974553" cy="4213219"/>
          </a:xfrm>
          <a:prstGeom prst="rect">
            <a:avLst/>
          </a:prstGeom>
          <a:noFill/>
          <a:ln>
            <a:noFill/>
          </a:ln>
        </p:spPr>
      </p:pic>
      <p:pic>
        <p:nvPicPr>
          <p:cNvPr id="100" name="Shape 100"/>
          <p:cNvPicPr preferRelativeResize="0"/>
          <p:nvPr/>
        </p:nvPicPr>
        <p:blipFill>
          <a:blip r:embed="rId5"/>
          <a:stretch>
            <a:fillRect/>
          </a:stretch>
        </p:blipFill>
        <p:spPr>
          <a:xfrm>
            <a:off x="6178174" y="2156003"/>
            <a:ext cx="2900481" cy="421322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46037"/>
            <a:ext cx="8229600" cy="1143299"/>
          </a:xfrm>
          <a:prstGeom prst="rect">
            <a:avLst/>
          </a:prstGeom>
        </p:spPr>
        <p:txBody>
          <a:bodyPr lIns="91425" tIns="91425" rIns="91425" bIns="91425" anchor="b" anchorCtr="0">
            <a:noAutofit/>
          </a:bodyPr>
          <a:lstStyle/>
          <a:p>
            <a:pPr lvl="0" algn="ctr" rtl="0">
              <a:buNone/>
            </a:pPr>
            <a:r>
              <a:rPr lang="en"/>
              <a:t>Engaging the Public</a:t>
            </a:r>
          </a:p>
        </p:txBody>
      </p:sp>
      <p:sp>
        <p:nvSpPr>
          <p:cNvPr id="106" name="Shape 106"/>
          <p:cNvSpPr txBox="1">
            <a:spLocks noGrp="1"/>
          </p:cNvSpPr>
          <p:nvPr>
            <p:ph type="body" idx="1"/>
          </p:nvPr>
        </p:nvSpPr>
        <p:spPr>
          <a:xfrm>
            <a:off x="457200" y="1219202"/>
            <a:ext cx="8229600" cy="4967700"/>
          </a:xfrm>
          <a:prstGeom prst="rect">
            <a:avLst/>
          </a:prstGeom>
        </p:spPr>
        <p:txBody>
          <a:bodyPr lIns="91425" tIns="91425" rIns="91425" bIns="91425" anchor="t" anchorCtr="0">
            <a:noAutofit/>
          </a:bodyPr>
          <a:lstStyle/>
          <a:p>
            <a:pPr lvl="0" rtl="0">
              <a:buNone/>
            </a:pPr>
            <a:r>
              <a:rPr lang="en"/>
              <a:t>“Australian Mugshots” Collection</a:t>
            </a:r>
          </a:p>
        </p:txBody>
      </p:sp>
      <p:pic>
        <p:nvPicPr>
          <p:cNvPr id="107" name="Shape 107"/>
          <p:cNvPicPr preferRelativeResize="0"/>
          <p:nvPr/>
        </p:nvPicPr>
        <p:blipFill>
          <a:blip r:embed="rId3"/>
          <a:stretch>
            <a:fillRect/>
          </a:stretch>
        </p:blipFill>
        <p:spPr>
          <a:xfrm>
            <a:off x="96851" y="2158651"/>
            <a:ext cx="3068745" cy="4242100"/>
          </a:xfrm>
          <a:prstGeom prst="rect">
            <a:avLst/>
          </a:prstGeom>
          <a:noFill/>
          <a:ln>
            <a:noFill/>
          </a:ln>
        </p:spPr>
      </p:pic>
      <p:pic>
        <p:nvPicPr>
          <p:cNvPr id="108" name="Shape 108"/>
          <p:cNvPicPr preferRelativeResize="0"/>
          <p:nvPr/>
        </p:nvPicPr>
        <p:blipFill>
          <a:blip r:embed="rId4"/>
          <a:stretch>
            <a:fillRect/>
          </a:stretch>
        </p:blipFill>
        <p:spPr>
          <a:xfrm>
            <a:off x="3165596" y="2158652"/>
            <a:ext cx="2994915" cy="4242101"/>
          </a:xfrm>
          <a:prstGeom prst="rect">
            <a:avLst/>
          </a:prstGeom>
          <a:noFill/>
          <a:ln>
            <a:noFill/>
          </a:ln>
        </p:spPr>
      </p:pic>
      <p:pic>
        <p:nvPicPr>
          <p:cNvPr id="109" name="Shape 109"/>
          <p:cNvPicPr preferRelativeResize="0"/>
          <p:nvPr/>
        </p:nvPicPr>
        <p:blipFill>
          <a:blip r:embed="rId5"/>
          <a:stretch>
            <a:fillRect/>
          </a:stretch>
        </p:blipFill>
        <p:spPr>
          <a:xfrm>
            <a:off x="6160507" y="2158651"/>
            <a:ext cx="2896942" cy="4242100"/>
          </a:xfrm>
          <a:prstGeom prst="rect">
            <a:avLst/>
          </a:prstGeom>
          <a:noFill/>
          <a:ln>
            <a:noFill/>
          </a:ln>
        </p:spPr>
      </p:pic>
      <p:sp>
        <p:nvSpPr>
          <p:cNvPr id="2" name="Rectangle 1"/>
          <p:cNvSpPr/>
          <p:nvPr/>
        </p:nvSpPr>
        <p:spPr>
          <a:xfrm>
            <a:off x="889000" y="6033013"/>
            <a:ext cx="7397750" cy="307777"/>
          </a:xfrm>
          <a:prstGeom prst="rect">
            <a:avLst/>
          </a:prstGeom>
        </p:spPr>
        <p:txBody>
          <a:bodyPr wrap="square">
            <a:spAutoFit/>
          </a:bodyPr>
          <a:lstStyle/>
          <a:p>
            <a:pPr lvl="0"/>
            <a:r>
              <a:rPr lang="en" dirty="0">
                <a:solidFill>
                  <a:srgbClr val="999999"/>
                </a:solidFill>
              </a:rPr>
              <a:t>Colored by Dana Keller | Originals from Justice Police Museum / Historic Houses Trust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lgn="ctr">
              <a:buNone/>
            </a:pPr>
            <a:r>
              <a:rPr lang="en"/>
              <a:t>Conclusion</a:t>
            </a:r>
          </a:p>
        </p:txBody>
      </p:sp>
      <p:sp>
        <p:nvSpPr>
          <p:cNvPr id="115" name="Shape 115"/>
          <p:cNvSpPr txBox="1">
            <a:spLocks noGrp="1"/>
          </p:cNvSpPr>
          <p:nvPr>
            <p:ph type="body" idx="1"/>
          </p:nvPr>
        </p:nvSpPr>
        <p:spPr>
          <a:xfrm>
            <a:off x="457200" y="1600203"/>
            <a:ext cx="8229600" cy="4967700"/>
          </a:xfrm>
          <a:prstGeom prst="rect">
            <a:avLst/>
          </a:prstGeom>
        </p:spPr>
        <p:txBody>
          <a:bodyPr lIns="91425" tIns="91425" rIns="91425" bIns="91425" anchor="t" anchorCtr="0">
            <a:noAutofit/>
          </a:bodyPr>
          <a:lstStyle/>
          <a:p>
            <a:pPr marL="457200" lvl="0" indent="-419100" rtl="0">
              <a:buClr>
                <a:schemeClr val="lt1"/>
              </a:buClr>
              <a:buSzPct val="166666"/>
              <a:buFont typeface="Arial"/>
              <a:buChar char="•"/>
            </a:pPr>
            <a:r>
              <a:rPr lang="en"/>
              <a:t>Thoughts</a:t>
            </a:r>
          </a:p>
          <a:p>
            <a:pPr marL="457200" lvl="0" indent="-419100" rtl="0">
              <a:buClr>
                <a:schemeClr val="lt1"/>
              </a:buClr>
              <a:buSzPct val="166666"/>
              <a:buFont typeface="Arial"/>
              <a:buChar char="•"/>
            </a:pPr>
            <a:r>
              <a:rPr lang="en"/>
              <a:t>Questions</a:t>
            </a:r>
          </a:p>
          <a:p>
            <a:pPr marL="457200" lvl="0" indent="-419100" rtl="0">
              <a:buClr>
                <a:schemeClr val="lt1"/>
              </a:buClr>
              <a:buSzPct val="166666"/>
              <a:buFont typeface="Arial"/>
              <a:buChar char="•"/>
            </a:pPr>
            <a:r>
              <a:rPr lang="en"/>
              <a:t>Concerns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567155" y="270333"/>
            <a:ext cx="8009699" cy="1260400"/>
          </a:xfrm>
          <a:prstGeom prst="rect">
            <a:avLst/>
          </a:prstGeom>
        </p:spPr>
        <p:txBody>
          <a:bodyPr lIns="91425" tIns="91425" rIns="91425" bIns="91425" anchor="b" anchorCtr="0">
            <a:noAutofit/>
          </a:bodyPr>
          <a:lstStyle/>
          <a:p>
            <a:pPr lvl="0" rtl="0">
              <a:buNone/>
            </a:pPr>
            <a:r>
              <a:rPr lang="en" sz="3600" dirty="0">
                <a:latin typeface="Cambria"/>
                <a:ea typeface="Cambria"/>
                <a:cs typeface="Cambria"/>
                <a:sym typeface="Cambria"/>
              </a:rPr>
              <a:t>Closing the loop</a:t>
            </a:r>
          </a:p>
        </p:txBody>
      </p:sp>
      <p:sp>
        <p:nvSpPr>
          <p:cNvPr id="42" name="Shape 42"/>
          <p:cNvSpPr txBox="1"/>
          <p:nvPr/>
        </p:nvSpPr>
        <p:spPr>
          <a:xfrm>
            <a:off x="620855" y="1689488"/>
            <a:ext cx="7955999" cy="3596888"/>
          </a:xfrm>
          <a:prstGeom prst="rect">
            <a:avLst/>
          </a:prstGeom>
        </p:spPr>
        <p:txBody>
          <a:bodyPr lIns="91425" tIns="91425" rIns="91425" bIns="91425" anchor="t" anchorCtr="0">
            <a:noAutofit/>
          </a:bodyPr>
          <a:lstStyle/>
          <a:p>
            <a:pPr marL="457200" lvl="0" indent="-457200" rtl="0">
              <a:buFont typeface="Arial"/>
              <a:buChar char="•"/>
            </a:pPr>
            <a:r>
              <a:rPr lang="en-US" sz="2800" dirty="0" smtClean="0">
                <a:solidFill>
                  <a:schemeClr val="lt2"/>
                </a:solidFill>
                <a:latin typeface="Cambria"/>
                <a:ea typeface="Cambria"/>
                <a:cs typeface="Cambria"/>
                <a:sym typeface="Cambria"/>
              </a:rPr>
              <a:t>How do these different uses relate to our understanding of neutrality in the archives?</a:t>
            </a:r>
          </a:p>
          <a:p>
            <a:pPr lvl="0" rtl="0"/>
            <a:endParaRPr lang="en-US" sz="2800" dirty="0" smtClean="0">
              <a:solidFill>
                <a:schemeClr val="lt2"/>
              </a:solidFill>
              <a:latin typeface="Cambria"/>
              <a:ea typeface="Cambria"/>
              <a:cs typeface="Cambria"/>
              <a:sym typeface="Cambria"/>
            </a:endParaRPr>
          </a:p>
          <a:p>
            <a:pPr marL="457200" lvl="0" indent="-457200" rtl="0">
              <a:buFont typeface="Arial"/>
              <a:buChar char="•"/>
            </a:pPr>
            <a:r>
              <a:rPr lang="en-US" sz="2800" dirty="0" smtClean="0">
                <a:solidFill>
                  <a:schemeClr val="lt2"/>
                </a:solidFill>
                <a:latin typeface="Cambria"/>
                <a:ea typeface="Cambria"/>
                <a:cs typeface="Cambria"/>
                <a:sym typeface="Cambria"/>
              </a:rPr>
              <a:t>How do these different uses complicate traditional notions of copyright?</a:t>
            </a:r>
          </a:p>
          <a:p>
            <a:pPr lvl="0" rtl="0"/>
            <a:endParaRPr lang="en-US" sz="2800" dirty="0" smtClean="0">
              <a:solidFill>
                <a:schemeClr val="lt2"/>
              </a:solidFill>
              <a:latin typeface="Cambria"/>
              <a:ea typeface="Cambria"/>
              <a:cs typeface="Cambria"/>
              <a:sym typeface="Cambria"/>
            </a:endParaRPr>
          </a:p>
          <a:p>
            <a:pPr marL="457200" lvl="0" indent="-457200" rtl="0">
              <a:buFont typeface="Arial"/>
              <a:buChar char="•"/>
            </a:pPr>
            <a:r>
              <a:rPr lang="en-US" sz="2800" dirty="0" smtClean="0">
                <a:solidFill>
                  <a:schemeClr val="lt2"/>
                </a:solidFill>
                <a:latin typeface="Cambria"/>
                <a:ea typeface="Cambria"/>
                <a:cs typeface="Cambria"/>
                <a:sym typeface="Cambria"/>
              </a:rPr>
              <a:t>If at all, how might these uses be applied to collections in your own institutions?</a:t>
            </a:r>
            <a:r>
              <a:rPr lang="en" sz="2800" dirty="0" smtClean="0">
                <a:solidFill>
                  <a:schemeClr val="lt2"/>
                </a:solidFill>
                <a:latin typeface="Cambria"/>
                <a:ea typeface="Cambria"/>
                <a:cs typeface="Cambria"/>
                <a:sym typeface="Cambria"/>
              </a:rPr>
              <a:t> </a:t>
            </a:r>
            <a:endParaRPr lang="en-US" sz="2800" dirty="0" smtClean="0">
              <a:solidFill>
                <a:schemeClr val="lt2"/>
              </a:solidFill>
              <a:latin typeface="Cambria"/>
              <a:ea typeface="Cambria"/>
              <a:cs typeface="Cambria"/>
              <a:sym typeface="Cambria"/>
            </a:endParaRPr>
          </a:p>
          <a:p>
            <a:pPr lvl="0" rtl="0">
              <a:buNone/>
            </a:pPr>
            <a:endParaRPr lang="en" sz="2000" dirty="0">
              <a:solidFill>
                <a:schemeClr val="lt2"/>
              </a:solidFill>
              <a:latin typeface="Cambria"/>
              <a:ea typeface="Cambria"/>
              <a:cs typeface="Cambria"/>
              <a:sym typeface="Cambria"/>
            </a:endParaRPr>
          </a:p>
        </p:txBody>
      </p:sp>
    </p:spTree>
    <p:extLst>
      <p:ext uri="{BB962C8B-B14F-4D97-AF65-F5344CB8AC3E}">
        <p14:creationId xmlns:p14="http://schemas.microsoft.com/office/powerpoint/2010/main" val="53816262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567155" y="270333"/>
            <a:ext cx="8009699" cy="1260400"/>
          </a:xfrm>
          <a:prstGeom prst="rect">
            <a:avLst/>
          </a:prstGeom>
        </p:spPr>
        <p:txBody>
          <a:bodyPr lIns="91425" tIns="91425" rIns="91425" bIns="91425" anchor="b" anchorCtr="0">
            <a:noAutofit/>
          </a:bodyPr>
          <a:lstStyle/>
          <a:p>
            <a:pPr lvl="0" rtl="0">
              <a:buNone/>
            </a:pPr>
            <a:r>
              <a:rPr lang="en" sz="3600" dirty="0">
                <a:latin typeface="Cambria"/>
                <a:ea typeface="Cambria"/>
                <a:cs typeface="Cambria"/>
                <a:sym typeface="Cambria"/>
              </a:rPr>
              <a:t>Closing the loop</a:t>
            </a:r>
          </a:p>
        </p:txBody>
      </p:sp>
      <p:sp>
        <p:nvSpPr>
          <p:cNvPr id="42" name="Shape 42"/>
          <p:cNvSpPr txBox="1"/>
          <p:nvPr/>
        </p:nvSpPr>
        <p:spPr>
          <a:xfrm>
            <a:off x="620855" y="1689488"/>
            <a:ext cx="7955999" cy="4660512"/>
          </a:xfrm>
          <a:prstGeom prst="rect">
            <a:avLst/>
          </a:prstGeom>
        </p:spPr>
        <p:txBody>
          <a:bodyPr lIns="91425" tIns="91425" rIns="91425" bIns="91425" anchor="t" anchorCtr="0">
            <a:noAutofit/>
          </a:bodyPr>
          <a:lstStyle/>
          <a:p>
            <a:pPr marL="457200" lvl="0" indent="-457200" rtl="0">
              <a:buFont typeface="Arial"/>
              <a:buChar char="•"/>
            </a:pPr>
            <a:r>
              <a:rPr lang="en-US" sz="3200" dirty="0" smtClean="0">
                <a:solidFill>
                  <a:schemeClr val="lt2"/>
                </a:solidFill>
                <a:latin typeface="Cambria"/>
                <a:ea typeface="Cambria"/>
                <a:cs typeface="Cambria"/>
                <a:sym typeface="Cambria"/>
              </a:rPr>
              <a:t>How do these different uses relate to our understanding of neutrality in the archives?</a:t>
            </a:r>
          </a:p>
          <a:p>
            <a:pPr lvl="0" rtl="0"/>
            <a:endParaRPr lang="en-US" sz="3200" dirty="0" smtClean="0">
              <a:solidFill>
                <a:schemeClr val="lt2"/>
              </a:solidFill>
              <a:latin typeface="Cambria"/>
              <a:ea typeface="Cambria"/>
              <a:cs typeface="Cambria"/>
              <a:sym typeface="Cambria"/>
            </a:endParaRPr>
          </a:p>
          <a:p>
            <a:pPr marL="457200" lvl="0" indent="-457200" rtl="0">
              <a:buFont typeface="Arial"/>
              <a:buChar char="•"/>
            </a:pPr>
            <a:r>
              <a:rPr lang="en-US" sz="3200" dirty="0" smtClean="0">
                <a:solidFill>
                  <a:schemeClr val="lt2"/>
                </a:solidFill>
                <a:latin typeface="Cambria"/>
                <a:ea typeface="Cambria"/>
                <a:cs typeface="Cambria"/>
                <a:sym typeface="Cambria"/>
              </a:rPr>
              <a:t>How do these different uses complicate traditional notions of copyright?</a:t>
            </a:r>
          </a:p>
          <a:p>
            <a:pPr lvl="0" rtl="0"/>
            <a:endParaRPr lang="en-US" sz="3200" dirty="0" smtClean="0">
              <a:solidFill>
                <a:schemeClr val="lt2"/>
              </a:solidFill>
              <a:latin typeface="Cambria"/>
              <a:ea typeface="Cambria"/>
              <a:cs typeface="Cambria"/>
              <a:sym typeface="Cambria"/>
            </a:endParaRPr>
          </a:p>
          <a:p>
            <a:pPr marL="457200" lvl="0" indent="-457200" rtl="0">
              <a:buFont typeface="Arial"/>
              <a:buChar char="•"/>
            </a:pPr>
            <a:r>
              <a:rPr lang="en-US" sz="3200" dirty="0" smtClean="0">
                <a:solidFill>
                  <a:schemeClr val="lt2"/>
                </a:solidFill>
                <a:latin typeface="Cambria"/>
                <a:ea typeface="Cambria"/>
                <a:cs typeface="Cambria"/>
                <a:sym typeface="Cambria"/>
              </a:rPr>
              <a:t>If at all, how might these uses be applied to collections in your own institutions?</a:t>
            </a:r>
            <a:r>
              <a:rPr lang="en" sz="3200" dirty="0" smtClean="0">
                <a:solidFill>
                  <a:schemeClr val="lt2"/>
                </a:solidFill>
                <a:latin typeface="Cambria"/>
                <a:ea typeface="Cambria"/>
                <a:cs typeface="Cambria"/>
                <a:sym typeface="Cambria"/>
              </a:rPr>
              <a:t> </a:t>
            </a:r>
            <a:endParaRPr lang="en-US" sz="3200" dirty="0" smtClean="0">
              <a:solidFill>
                <a:schemeClr val="lt2"/>
              </a:solidFill>
              <a:latin typeface="Cambria"/>
              <a:ea typeface="Cambria"/>
              <a:cs typeface="Cambria"/>
              <a:sym typeface="Cambria"/>
            </a:endParaRPr>
          </a:p>
          <a:p>
            <a:pPr lvl="0" rtl="0">
              <a:buNone/>
            </a:pPr>
            <a:endParaRPr lang="en" sz="2000" dirty="0">
              <a:solidFill>
                <a:schemeClr val="lt2"/>
              </a:solidFill>
              <a:latin typeface="Cambria"/>
              <a:ea typeface="Cambria"/>
              <a:cs typeface="Cambria"/>
              <a:sym typeface="Cambria"/>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Hauntology</a:t>
            </a:r>
            <a:endParaRPr lang="en-US" dirty="0"/>
          </a:p>
        </p:txBody>
      </p:sp>
      <p:sp>
        <p:nvSpPr>
          <p:cNvPr id="3" name="Subtitle 2"/>
          <p:cNvSpPr>
            <a:spLocks noGrp="1"/>
          </p:cNvSpPr>
          <p:nvPr>
            <p:ph type="subTitle" idx="1"/>
          </p:nvPr>
        </p:nvSpPr>
        <p:spPr>
          <a:xfrm>
            <a:off x="685800" y="3352800"/>
            <a:ext cx="7772400" cy="877824"/>
          </a:xfrm>
        </p:spPr>
        <p:txBody>
          <a:bodyPr>
            <a:normAutofit fontScale="92500"/>
          </a:bodyPr>
          <a:lstStyle/>
          <a:p>
            <a:r>
              <a:rPr lang="en-US" dirty="0" smtClean="0"/>
              <a:t>                                                           </a:t>
            </a:r>
          </a:p>
          <a:p>
            <a:r>
              <a:rPr lang="en-US" dirty="0" smtClean="0"/>
              <a:t>                                                                                      </a:t>
            </a:r>
            <a:r>
              <a:rPr lang="en-US" sz="2200" dirty="0" smtClean="0"/>
              <a:t>John</a:t>
            </a:r>
            <a:r>
              <a:rPr lang="en-US" dirty="0" smtClean="0"/>
              <a:t> Campopiano</a:t>
            </a:r>
          </a:p>
          <a:p>
            <a:endParaRPr lang="en-US" dirty="0"/>
          </a:p>
        </p:txBody>
      </p:sp>
      <p:sp>
        <p:nvSpPr>
          <p:cNvPr id="5" name="Up Arrow 4"/>
          <p:cNvSpPr/>
          <p:nvPr/>
        </p:nvSpPr>
        <p:spPr>
          <a:xfrm>
            <a:off x="486887" y="1825987"/>
            <a:ext cx="321312" cy="501823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6" name="Right Arrow 5"/>
          <p:cNvSpPr/>
          <p:nvPr/>
        </p:nvSpPr>
        <p:spPr>
          <a:xfrm>
            <a:off x="6" y="6135101"/>
            <a:ext cx="7897817" cy="2906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7" name="TextBox 6"/>
          <p:cNvSpPr txBox="1"/>
          <p:nvPr/>
        </p:nvSpPr>
        <p:spPr>
          <a:xfrm>
            <a:off x="3669129" y="412159"/>
            <a:ext cx="4789077" cy="1477328"/>
          </a:xfrm>
          <a:prstGeom prst="rect">
            <a:avLst/>
          </a:prstGeom>
          <a:noFill/>
        </p:spPr>
        <p:txBody>
          <a:bodyPr wrap="square" rtlCol="0">
            <a:spAutoFit/>
          </a:bodyPr>
          <a:lstStyle/>
          <a:p>
            <a:r>
              <a:rPr lang="en-US" sz="1800" kern="1200" dirty="0" smtClean="0">
                <a:solidFill>
                  <a:prstClr val="white"/>
                </a:solidFill>
                <a:latin typeface="Calisto MT"/>
                <a:ea typeface="+mn-ea"/>
                <a:cs typeface="+mn-cs"/>
              </a:rPr>
              <a:t>Nostalgia, Art, &amp; the Archive</a:t>
            </a:r>
          </a:p>
          <a:p>
            <a:endParaRPr lang="en-US" sz="1800" kern="1200" dirty="0" smtClean="0">
              <a:solidFill>
                <a:prstClr val="white"/>
              </a:solidFill>
              <a:latin typeface="Calisto MT"/>
              <a:ea typeface="+mn-ea"/>
              <a:cs typeface="+mn-cs"/>
            </a:endParaRPr>
          </a:p>
          <a:p>
            <a:r>
              <a:rPr lang="en-US" sz="1800" kern="1200" dirty="0" smtClean="0">
                <a:solidFill>
                  <a:prstClr val="white"/>
                </a:solidFill>
                <a:latin typeface="Calisto MT"/>
                <a:ea typeface="+mn-ea"/>
                <a:cs typeface="+mn-cs"/>
              </a:rPr>
              <a:t>	New England Archivists</a:t>
            </a:r>
          </a:p>
          <a:p>
            <a:r>
              <a:rPr lang="en-US" sz="1800" kern="1200" dirty="0" smtClean="0">
                <a:solidFill>
                  <a:prstClr val="white"/>
                </a:solidFill>
                <a:latin typeface="Calisto MT"/>
                <a:ea typeface="+mn-ea"/>
                <a:cs typeface="+mn-cs"/>
              </a:rPr>
              <a:t>	Portsmouth, NH</a:t>
            </a:r>
          </a:p>
          <a:p>
            <a:r>
              <a:rPr lang="en-US" sz="1800" kern="1200" dirty="0" smtClean="0">
                <a:solidFill>
                  <a:prstClr val="white"/>
                </a:solidFill>
                <a:latin typeface="Calisto MT"/>
                <a:ea typeface="+mn-ea"/>
                <a:cs typeface="+mn-cs"/>
              </a:rPr>
              <a:t>	Spring 2014</a:t>
            </a:r>
            <a:endParaRPr lang="en-US" sz="1800" kern="1200" dirty="0">
              <a:solidFill>
                <a:prstClr val="white"/>
              </a:solidFill>
              <a:latin typeface="Calisto MT"/>
              <a:ea typeface="+mn-ea"/>
              <a:cs typeface="+mn-cs"/>
            </a:endParaRPr>
          </a:p>
        </p:txBody>
      </p:sp>
    </p:spTree>
    <p:extLst>
      <p:ext uri="{BB962C8B-B14F-4D97-AF65-F5344CB8AC3E}">
        <p14:creationId xmlns:p14="http://schemas.microsoft.com/office/powerpoint/2010/main" val="224026357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6" y="-657857"/>
            <a:ext cx="7770813" cy="3443760"/>
          </a:xfrm>
        </p:spPr>
        <p:txBody>
          <a:bodyPr>
            <a:normAutofit/>
          </a:bodyPr>
          <a:lstStyle/>
          <a:p>
            <a:r>
              <a:rPr lang="en-US" dirty="0" smtClean="0"/>
              <a:t>Hauntology:</a:t>
            </a:r>
            <a:br>
              <a:rPr lang="en-US" dirty="0" smtClean="0"/>
            </a:br>
            <a:r>
              <a:rPr lang="en-US" sz="2800" dirty="0"/>
              <a:t>E</a:t>
            </a:r>
            <a:r>
              <a:rPr lang="en-US" sz="2800" dirty="0" smtClean="0"/>
              <a:t>xamining an alternative heritage</a:t>
            </a:r>
          </a:p>
        </p:txBody>
      </p:sp>
      <p:sp>
        <p:nvSpPr>
          <p:cNvPr id="5" name="TextBox 4"/>
          <p:cNvSpPr txBox="1"/>
          <p:nvPr/>
        </p:nvSpPr>
        <p:spPr>
          <a:xfrm>
            <a:off x="3575744" y="5692491"/>
            <a:ext cx="5568256" cy="430887"/>
          </a:xfrm>
          <a:prstGeom prst="rect">
            <a:avLst/>
          </a:prstGeom>
          <a:noFill/>
        </p:spPr>
        <p:txBody>
          <a:bodyPr wrap="square" rtlCol="0">
            <a:spAutoFit/>
          </a:bodyPr>
          <a:lstStyle/>
          <a:p>
            <a:r>
              <a:rPr lang="en-US" sz="2200" kern="1200" dirty="0" smtClean="0">
                <a:solidFill>
                  <a:prstClr val="white"/>
                </a:solidFill>
                <a:latin typeface="Calisto MT"/>
                <a:ea typeface="+mn-ea"/>
                <a:cs typeface="+mn-cs"/>
              </a:rPr>
              <a:t>Reconsidering history &amp; our sonic heritage</a:t>
            </a:r>
            <a:endParaRPr lang="en-US" sz="2200" kern="1200" dirty="0">
              <a:solidFill>
                <a:prstClr val="white"/>
              </a:solidFill>
              <a:latin typeface="Calisto MT"/>
              <a:ea typeface="+mn-ea"/>
              <a:cs typeface="+mn-cs"/>
            </a:endParaRPr>
          </a:p>
        </p:txBody>
      </p:sp>
      <p:sp>
        <p:nvSpPr>
          <p:cNvPr id="6" name="TextBox 5"/>
          <p:cNvSpPr txBox="1"/>
          <p:nvPr/>
        </p:nvSpPr>
        <p:spPr>
          <a:xfrm>
            <a:off x="4932317" y="2674497"/>
            <a:ext cx="3432490" cy="738664"/>
          </a:xfrm>
          <a:prstGeom prst="rect">
            <a:avLst/>
          </a:prstGeom>
          <a:noFill/>
        </p:spPr>
        <p:txBody>
          <a:bodyPr wrap="square" rtlCol="0">
            <a:spAutoFit/>
          </a:bodyPr>
          <a:lstStyle/>
          <a:p>
            <a:r>
              <a:rPr lang="en-US" sz="2400" kern="1200" dirty="0" smtClean="0">
                <a:solidFill>
                  <a:prstClr val="white"/>
                </a:solidFill>
                <a:latin typeface="Calisto MT"/>
                <a:ea typeface="+mn-ea"/>
                <a:cs typeface="+mn-cs"/>
              </a:rPr>
              <a:t>Challenging temporality</a:t>
            </a:r>
          </a:p>
          <a:p>
            <a:endParaRPr lang="en-US" sz="1800" kern="1200" dirty="0">
              <a:solidFill>
                <a:prstClr val="white"/>
              </a:solidFill>
              <a:latin typeface="Calisto MT"/>
              <a:ea typeface="+mn-ea"/>
              <a:cs typeface="+mn-cs"/>
            </a:endParaRPr>
          </a:p>
        </p:txBody>
      </p:sp>
      <p:sp>
        <p:nvSpPr>
          <p:cNvPr id="7" name="Right Arrow 6"/>
          <p:cNvSpPr/>
          <p:nvPr/>
        </p:nvSpPr>
        <p:spPr>
          <a:xfrm>
            <a:off x="4636071" y="3168369"/>
            <a:ext cx="3846552" cy="2447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9" name="Right Arrow 8"/>
          <p:cNvSpPr/>
          <p:nvPr/>
        </p:nvSpPr>
        <p:spPr>
          <a:xfrm flipH="1">
            <a:off x="3143706" y="6123378"/>
            <a:ext cx="6000294" cy="258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2" name="TextBox 11"/>
          <p:cNvSpPr txBox="1"/>
          <p:nvPr/>
        </p:nvSpPr>
        <p:spPr>
          <a:xfrm rot="1718919">
            <a:off x="1277610" y="3595398"/>
            <a:ext cx="3626234" cy="461665"/>
          </a:xfrm>
          <a:prstGeom prst="rect">
            <a:avLst/>
          </a:prstGeom>
          <a:noFill/>
        </p:spPr>
        <p:txBody>
          <a:bodyPr wrap="square" rtlCol="0">
            <a:spAutoFit/>
          </a:bodyPr>
          <a:lstStyle/>
          <a:p>
            <a:r>
              <a:rPr lang="en-US" sz="2400" kern="1200" dirty="0" smtClean="0">
                <a:solidFill>
                  <a:prstClr val="white"/>
                </a:solidFill>
                <a:latin typeface="Calisto MT"/>
                <a:ea typeface="+mn-ea"/>
                <a:cs typeface="+mn-cs"/>
              </a:rPr>
              <a:t>Nostalgia </a:t>
            </a:r>
            <a:r>
              <a:rPr lang="en-US" sz="2400" kern="1200" dirty="0">
                <a:solidFill>
                  <a:prstClr val="white"/>
                </a:solidFill>
                <a:latin typeface="Calisto MT"/>
                <a:ea typeface="+mn-ea"/>
                <a:cs typeface="+mn-cs"/>
              </a:rPr>
              <a:t>&amp;</a:t>
            </a:r>
            <a:r>
              <a:rPr lang="en-US" sz="2400" kern="1200" dirty="0" smtClean="0">
                <a:solidFill>
                  <a:prstClr val="white"/>
                </a:solidFill>
                <a:latin typeface="Calisto MT"/>
                <a:ea typeface="+mn-ea"/>
                <a:cs typeface="+mn-cs"/>
              </a:rPr>
              <a:t> childhood</a:t>
            </a:r>
            <a:endParaRPr lang="en-US" sz="2400" kern="1200" dirty="0">
              <a:solidFill>
                <a:prstClr val="white"/>
              </a:solidFill>
              <a:latin typeface="Calisto MT"/>
              <a:ea typeface="+mn-ea"/>
              <a:cs typeface="+mn-cs"/>
            </a:endParaRPr>
          </a:p>
        </p:txBody>
      </p:sp>
      <p:sp>
        <p:nvSpPr>
          <p:cNvPr id="13" name="Left-Up Arrow 12"/>
          <p:cNvSpPr/>
          <p:nvPr/>
        </p:nvSpPr>
        <p:spPr>
          <a:xfrm rot="1696225">
            <a:off x="833693" y="3549756"/>
            <a:ext cx="3891876" cy="52018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124555038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6" y="152777"/>
            <a:ext cx="7770813" cy="1429871"/>
          </a:xfrm>
        </p:spPr>
        <p:txBody>
          <a:bodyPr>
            <a:normAutofit/>
          </a:bodyPr>
          <a:lstStyle/>
          <a:p>
            <a:r>
              <a:rPr lang="en-US" dirty="0" smtClean="0"/>
              <a:t>Hauntology: </a:t>
            </a:r>
            <a:br>
              <a:rPr lang="en-US" dirty="0" smtClean="0"/>
            </a:br>
            <a:r>
              <a:rPr lang="en-US" sz="2800" dirty="0" smtClean="0"/>
              <a:t>Tools for the job</a:t>
            </a:r>
            <a:endParaRPr lang="en-US" sz="2800" dirty="0"/>
          </a:p>
        </p:txBody>
      </p:sp>
      <p:sp>
        <p:nvSpPr>
          <p:cNvPr id="7" name="TextBox 6"/>
          <p:cNvSpPr txBox="1"/>
          <p:nvPr/>
        </p:nvSpPr>
        <p:spPr>
          <a:xfrm>
            <a:off x="1193452" y="1837670"/>
            <a:ext cx="7823548" cy="4985980"/>
          </a:xfrm>
          <a:prstGeom prst="rect">
            <a:avLst/>
          </a:prstGeom>
          <a:noFill/>
        </p:spPr>
        <p:txBody>
          <a:bodyPr wrap="square" rtlCol="0">
            <a:spAutoFit/>
          </a:bodyPr>
          <a:lstStyle/>
          <a:p>
            <a:r>
              <a:rPr lang="en-US" sz="2000" kern="1200" dirty="0" smtClean="0">
                <a:solidFill>
                  <a:prstClr val="white"/>
                </a:solidFill>
                <a:latin typeface="Calisto MT"/>
                <a:ea typeface="+mn-ea"/>
                <a:cs typeface="+mn-cs"/>
              </a:rPr>
              <a:t>Public information films / Government &amp; state-issued announcements</a:t>
            </a:r>
          </a:p>
          <a:p>
            <a:endParaRPr lang="en-US" sz="2000" kern="1200" dirty="0">
              <a:solidFill>
                <a:prstClr val="white"/>
              </a:solidFill>
              <a:latin typeface="Calisto MT"/>
              <a:ea typeface="+mn-ea"/>
              <a:cs typeface="+mn-cs"/>
            </a:endParaRPr>
          </a:p>
          <a:p>
            <a:r>
              <a:rPr lang="en-US" sz="2000" kern="1200" dirty="0" smtClean="0">
                <a:solidFill>
                  <a:prstClr val="white"/>
                </a:solidFill>
                <a:latin typeface="Calisto MT"/>
                <a:ea typeface="+mn-ea"/>
                <a:cs typeface="+mn-cs"/>
              </a:rPr>
              <a:t>Radio broadcasts</a:t>
            </a:r>
          </a:p>
          <a:p>
            <a:endParaRPr lang="en-US" sz="2000" kern="1200" dirty="0">
              <a:solidFill>
                <a:prstClr val="white"/>
              </a:solidFill>
              <a:latin typeface="Calisto MT"/>
              <a:ea typeface="+mn-ea"/>
              <a:cs typeface="+mn-cs"/>
            </a:endParaRPr>
          </a:p>
          <a:p>
            <a:r>
              <a:rPr lang="en-US" sz="2000" kern="1200" dirty="0" smtClean="0">
                <a:solidFill>
                  <a:prstClr val="white"/>
                </a:solidFill>
                <a:latin typeface="Calisto MT"/>
                <a:ea typeface="+mn-ea"/>
                <a:cs typeface="+mn-cs"/>
              </a:rPr>
              <a:t>BBC </a:t>
            </a:r>
            <a:r>
              <a:rPr lang="en-US" sz="2000" kern="1200" dirty="0" err="1" smtClean="0">
                <a:solidFill>
                  <a:prstClr val="white"/>
                </a:solidFill>
                <a:latin typeface="Calisto MT"/>
                <a:ea typeface="+mn-ea"/>
                <a:cs typeface="+mn-cs"/>
              </a:rPr>
              <a:t>Radiophonic</a:t>
            </a:r>
            <a:r>
              <a:rPr lang="en-US" sz="2000" kern="1200" dirty="0" smtClean="0">
                <a:solidFill>
                  <a:prstClr val="white"/>
                </a:solidFill>
                <a:latin typeface="Calisto MT"/>
                <a:ea typeface="+mn-ea"/>
                <a:cs typeface="+mn-cs"/>
              </a:rPr>
              <a:t> Workshop (BBC Archives, BFI)</a:t>
            </a:r>
          </a:p>
          <a:p>
            <a:endParaRPr lang="en-US" sz="2000" kern="1200" dirty="0">
              <a:solidFill>
                <a:prstClr val="white"/>
              </a:solidFill>
              <a:latin typeface="Calisto MT"/>
              <a:ea typeface="+mn-ea"/>
              <a:cs typeface="+mn-cs"/>
            </a:endParaRPr>
          </a:p>
          <a:p>
            <a:r>
              <a:rPr lang="en-US" sz="2000" kern="1200" dirty="0" smtClean="0">
                <a:solidFill>
                  <a:prstClr val="white"/>
                </a:solidFill>
                <a:latin typeface="Calisto MT"/>
                <a:ea typeface="+mn-ea"/>
                <a:cs typeface="+mn-cs"/>
              </a:rPr>
              <a:t>Library music</a:t>
            </a:r>
          </a:p>
          <a:p>
            <a:endParaRPr lang="en-US" sz="2000" kern="1200" dirty="0">
              <a:solidFill>
                <a:prstClr val="white"/>
              </a:solidFill>
              <a:latin typeface="Calisto MT"/>
              <a:ea typeface="+mn-ea"/>
              <a:cs typeface="+mn-cs"/>
            </a:endParaRPr>
          </a:p>
          <a:p>
            <a:r>
              <a:rPr lang="en-US" sz="2000" kern="1200" dirty="0" smtClean="0">
                <a:solidFill>
                  <a:prstClr val="white"/>
                </a:solidFill>
                <a:latin typeface="Calisto MT"/>
                <a:ea typeface="+mn-ea"/>
                <a:cs typeface="+mn-cs"/>
              </a:rPr>
              <a:t>Home movies</a:t>
            </a:r>
          </a:p>
          <a:p>
            <a:endParaRPr lang="en-US" sz="2000" kern="1200" dirty="0">
              <a:solidFill>
                <a:prstClr val="white"/>
              </a:solidFill>
              <a:latin typeface="Calisto MT"/>
              <a:ea typeface="+mn-ea"/>
              <a:cs typeface="+mn-cs"/>
            </a:endParaRPr>
          </a:p>
          <a:p>
            <a:r>
              <a:rPr lang="en-US" sz="2000" kern="1200" dirty="0" smtClean="0">
                <a:solidFill>
                  <a:prstClr val="white"/>
                </a:solidFill>
                <a:latin typeface="Calisto MT"/>
                <a:ea typeface="+mn-ea"/>
                <a:cs typeface="+mn-cs"/>
              </a:rPr>
              <a:t>Horror films and television programs</a:t>
            </a:r>
          </a:p>
          <a:p>
            <a:endParaRPr lang="en-US" sz="2000" kern="1200" dirty="0" smtClean="0">
              <a:solidFill>
                <a:prstClr val="white"/>
              </a:solidFill>
              <a:latin typeface="Calisto MT"/>
              <a:ea typeface="+mn-ea"/>
              <a:cs typeface="+mn-cs"/>
            </a:endParaRPr>
          </a:p>
          <a:p>
            <a:r>
              <a:rPr lang="en-US" sz="2000" kern="1200" dirty="0" smtClean="0">
                <a:solidFill>
                  <a:prstClr val="white"/>
                </a:solidFill>
                <a:latin typeface="Calisto MT"/>
                <a:ea typeface="+mn-ea"/>
                <a:cs typeface="+mn-cs"/>
              </a:rPr>
              <a:t>Media sharing spaces / Digital libraries (YouTube, Internet Archive)</a:t>
            </a:r>
          </a:p>
          <a:p>
            <a:endParaRPr lang="en-US" sz="2000" kern="1200" dirty="0">
              <a:solidFill>
                <a:srgbClr val="FF0000"/>
              </a:solidFill>
              <a:latin typeface="Calisto MT"/>
              <a:ea typeface="+mn-ea"/>
              <a:cs typeface="+mn-cs"/>
            </a:endParaRPr>
          </a:p>
          <a:p>
            <a:r>
              <a:rPr lang="en-US" sz="2000" kern="1200" dirty="0" smtClean="0">
                <a:solidFill>
                  <a:srgbClr val="FF0000"/>
                </a:solidFill>
                <a:latin typeface="Calisto MT"/>
                <a:ea typeface="+mn-ea"/>
                <a:cs typeface="+mn-cs"/>
              </a:rPr>
              <a:t>Original instrumentation / composition </a:t>
            </a:r>
          </a:p>
          <a:p>
            <a:endParaRPr lang="en-US" sz="1800" kern="1200" dirty="0">
              <a:solidFill>
                <a:prstClr val="white"/>
              </a:solidFill>
              <a:latin typeface="Calisto MT"/>
              <a:ea typeface="+mn-ea"/>
              <a:cs typeface="+mn-cs"/>
            </a:endParaRPr>
          </a:p>
        </p:txBody>
      </p:sp>
      <p:sp>
        <p:nvSpPr>
          <p:cNvPr id="8" name="Right Arrow 7"/>
          <p:cNvSpPr/>
          <p:nvPr/>
        </p:nvSpPr>
        <p:spPr>
          <a:xfrm>
            <a:off x="581431" y="1943180"/>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9" name="Right Arrow 8"/>
          <p:cNvSpPr/>
          <p:nvPr/>
        </p:nvSpPr>
        <p:spPr>
          <a:xfrm>
            <a:off x="581431" y="4387725"/>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0" name="Right Arrow 9"/>
          <p:cNvSpPr/>
          <p:nvPr/>
        </p:nvSpPr>
        <p:spPr>
          <a:xfrm>
            <a:off x="581431" y="2589636"/>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1" name="Right Arrow 10"/>
          <p:cNvSpPr/>
          <p:nvPr/>
        </p:nvSpPr>
        <p:spPr>
          <a:xfrm>
            <a:off x="581431" y="3177106"/>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2" name="Right Arrow 11"/>
          <p:cNvSpPr/>
          <p:nvPr/>
        </p:nvSpPr>
        <p:spPr>
          <a:xfrm>
            <a:off x="581431" y="3766747"/>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4" name="Right Arrow 13"/>
          <p:cNvSpPr/>
          <p:nvPr/>
        </p:nvSpPr>
        <p:spPr>
          <a:xfrm>
            <a:off x="581430" y="5621846"/>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5" name="Right Arrow 14"/>
          <p:cNvSpPr/>
          <p:nvPr/>
        </p:nvSpPr>
        <p:spPr>
          <a:xfrm>
            <a:off x="594131" y="5002590"/>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
        <p:nvSpPr>
          <p:cNvPr id="17" name="Right Arrow 16"/>
          <p:cNvSpPr/>
          <p:nvPr/>
        </p:nvSpPr>
        <p:spPr>
          <a:xfrm>
            <a:off x="581430" y="6218746"/>
            <a:ext cx="612022" cy="2141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kern="1200">
              <a:solidFill>
                <a:prstClr val="white"/>
              </a:solidFill>
              <a:latin typeface="Calisto MT"/>
            </a:endParaRPr>
          </a:p>
        </p:txBody>
      </p:sp>
    </p:spTree>
    <p:extLst>
      <p:ext uri="{BB962C8B-B14F-4D97-AF65-F5344CB8AC3E}">
        <p14:creationId xmlns:p14="http://schemas.microsoft.com/office/powerpoint/2010/main" val="184455931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648" y="3701381"/>
            <a:ext cx="5142728" cy="1100520"/>
          </a:xfrm>
        </p:spPr>
        <p:txBody>
          <a:bodyPr>
            <a:normAutofit/>
          </a:bodyPr>
          <a:lstStyle/>
          <a:p>
            <a:r>
              <a:rPr lang="en-US" sz="2000" dirty="0" smtClean="0">
                <a:latin typeface="+mn-lt"/>
              </a:rPr>
              <a:t>- Jim </a:t>
            </a:r>
            <a:r>
              <a:rPr lang="en-US" sz="2000" dirty="0" err="1" smtClean="0">
                <a:latin typeface="+mn-lt"/>
              </a:rPr>
              <a:t>Jupp</a:t>
            </a:r>
            <a:r>
              <a:rPr lang="en-US" sz="2000" dirty="0"/>
              <a:t/>
            </a:r>
            <a:br>
              <a:rPr lang="en-US" sz="2000" dirty="0"/>
            </a:br>
            <a:endParaRPr lang="en-US" sz="2000" dirty="0"/>
          </a:p>
        </p:txBody>
      </p:sp>
      <p:sp>
        <p:nvSpPr>
          <p:cNvPr id="7" name="TextBox 6"/>
          <p:cNvSpPr txBox="1"/>
          <p:nvPr/>
        </p:nvSpPr>
        <p:spPr>
          <a:xfrm>
            <a:off x="848429" y="2131721"/>
            <a:ext cx="7267769" cy="1569660"/>
          </a:xfrm>
          <a:prstGeom prst="rect">
            <a:avLst/>
          </a:prstGeom>
          <a:noFill/>
        </p:spPr>
        <p:txBody>
          <a:bodyPr wrap="square" rtlCol="0">
            <a:spAutoFit/>
          </a:bodyPr>
          <a:lstStyle/>
          <a:p>
            <a:r>
              <a:rPr lang="en-US" sz="2400" kern="1200" dirty="0" smtClean="0">
                <a:solidFill>
                  <a:prstClr val="white"/>
                </a:solidFill>
                <a:latin typeface="Calisto MT"/>
                <a:ea typeface="+mn-ea"/>
                <a:cs typeface="+mn-cs"/>
              </a:rPr>
              <a:t>“…In </a:t>
            </a:r>
            <a:r>
              <a:rPr lang="en-US" sz="2400" kern="1200" dirty="0">
                <a:solidFill>
                  <a:prstClr val="white"/>
                </a:solidFill>
                <a:latin typeface="Calisto MT"/>
                <a:ea typeface="+mn-ea"/>
                <a:cs typeface="+mn-cs"/>
              </a:rPr>
              <a:t>the music of each act you'll hear voices from sources such as archive folk </a:t>
            </a:r>
            <a:r>
              <a:rPr lang="en-US" sz="2400" kern="1200" dirty="0" smtClean="0">
                <a:solidFill>
                  <a:prstClr val="white"/>
                </a:solidFill>
                <a:latin typeface="Calisto MT"/>
                <a:ea typeface="+mn-ea"/>
                <a:cs typeface="+mn-cs"/>
              </a:rPr>
              <a:t>recordings </a:t>
            </a:r>
            <a:r>
              <a:rPr lang="en-US" sz="2400" kern="1200" dirty="0">
                <a:solidFill>
                  <a:prstClr val="white"/>
                </a:solidFill>
                <a:latin typeface="Calisto MT"/>
                <a:ea typeface="+mn-ea"/>
                <a:cs typeface="+mn-cs"/>
              </a:rPr>
              <a:t>or government issued public information </a:t>
            </a:r>
            <a:r>
              <a:rPr lang="en-US" sz="2400" kern="1200" dirty="0" smtClean="0">
                <a:solidFill>
                  <a:prstClr val="white"/>
                </a:solidFill>
                <a:latin typeface="Calisto MT"/>
                <a:ea typeface="+mn-ea"/>
                <a:cs typeface="+mn-cs"/>
              </a:rPr>
              <a:t>films, </a:t>
            </a:r>
            <a:r>
              <a:rPr lang="en-US" sz="2400" kern="1200" dirty="0">
                <a:solidFill>
                  <a:prstClr val="white"/>
                </a:solidFill>
                <a:latin typeface="Calisto MT"/>
                <a:ea typeface="+mn-ea"/>
                <a:cs typeface="+mn-cs"/>
              </a:rPr>
              <a:t>but they are often edited in a way to change their melodies or meanings.”</a:t>
            </a:r>
          </a:p>
        </p:txBody>
      </p:sp>
    </p:spTree>
    <p:extLst>
      <p:ext uri="{BB962C8B-B14F-4D97-AF65-F5344CB8AC3E}">
        <p14:creationId xmlns:p14="http://schemas.microsoft.com/office/powerpoint/2010/main" val="17039887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1317</Words>
  <Application>Microsoft Macintosh PowerPoint</Application>
  <PresentationFormat>On-screen Show (4:3)</PresentationFormat>
  <Paragraphs>220</Paragraphs>
  <Slides>45</Slides>
  <Notes>36</Notes>
  <HiddenSlides>0</HiddenSlides>
  <MMClips>1</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dark-gradient</vt:lpstr>
      <vt:lpstr>1_dark-gradient</vt:lpstr>
      <vt:lpstr>Story</vt:lpstr>
      <vt:lpstr>Nostalgia, Art, &amp; the Archive</vt:lpstr>
      <vt:lpstr>Nostalgia in (a few) nutshells</vt:lpstr>
      <vt:lpstr>Restorative &amp; Reflective Nostalgia</vt:lpstr>
      <vt:lpstr>Some nostalgic expressions today</vt:lpstr>
      <vt:lpstr>Closing the loop</vt:lpstr>
      <vt:lpstr>Hauntology</vt:lpstr>
      <vt:lpstr>Hauntology: Examining an alternative heritage</vt:lpstr>
      <vt:lpstr>Hauntology:  Tools for the job</vt:lpstr>
      <vt:lpstr>- Jim Jupp </vt:lpstr>
      <vt:lpstr>PowerPoint Presentation</vt:lpstr>
      <vt:lpstr>Hauntology:  Examples</vt:lpstr>
      <vt:lpstr>PowerPoint Presentation</vt:lpstr>
      <vt:lpstr>Opportunities &amp; Challenges: For musician &amp; archivist</vt:lpstr>
      <vt:lpstr>PowerPoint Presentation</vt:lpstr>
      <vt:lpstr>Conclusion</vt:lpstr>
      <vt:lpstr>Interactive and  Networked Uses</vt:lpstr>
      <vt:lpstr>What do we mean by interactive/networked?</vt:lpstr>
      <vt:lpstr>Geolocation History Platforms </vt:lpstr>
      <vt:lpstr>Historypin: Portsmouth, NH</vt:lpstr>
      <vt:lpstr>WhatWasThere: Harvard Square</vt:lpstr>
      <vt:lpstr>WhatWasThere: Harvard Square</vt:lpstr>
      <vt:lpstr>Stereogranimator: Overview</vt:lpstr>
      <vt:lpstr>Stereogranimator: Formats / GIFs</vt:lpstr>
      <vt:lpstr>Please Put on 3D Glasses </vt:lpstr>
      <vt:lpstr>Stereogranimator: Formats / Anaglyphs</vt:lpstr>
      <vt:lpstr>Artistic Photo Series: Khanh Hmoong</vt:lpstr>
      <vt:lpstr>Artistic Photo Series: Shawn Clover</vt:lpstr>
      <vt:lpstr>Possibilities: Stereogranimator on Historypin</vt:lpstr>
      <vt:lpstr>Possibilities: Photo Projects on WhatWasThere</vt:lpstr>
      <vt:lpstr>Counterbalance</vt:lpstr>
      <vt:lpstr>Colorizing History</vt:lpstr>
      <vt:lpstr>“The Barrier”</vt:lpstr>
      <vt:lpstr>Why Colorize?</vt:lpstr>
      <vt:lpstr>Why Colorize?</vt:lpstr>
      <vt:lpstr>Why Colorize?</vt:lpstr>
      <vt:lpstr>Why Colorize?</vt:lpstr>
      <vt:lpstr>Wait a minute.</vt:lpstr>
      <vt:lpstr>What Colorization Is</vt:lpstr>
      <vt:lpstr>Example: Waldwick Train Station</vt:lpstr>
      <vt:lpstr>Example: Waldwick Train Station</vt:lpstr>
      <vt:lpstr>Example: Waldwick Train Station</vt:lpstr>
      <vt:lpstr>Engaging the Public</vt:lpstr>
      <vt:lpstr>Engaging the Public</vt:lpstr>
      <vt:lpstr>Conclusion</vt:lpstr>
      <vt:lpstr>Closing the loop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Nostalgia, Art &amp; the Archive</dc:title>
  <cp:lastModifiedBy>John Campopiano</cp:lastModifiedBy>
  <cp:revision>24</cp:revision>
  <dcterms:modified xsi:type="dcterms:W3CDTF">2014-04-17T18:47:33Z</dcterms:modified>
</cp:coreProperties>
</file>